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306" r:id="rId3"/>
    <p:sldId id="308" r:id="rId4"/>
    <p:sldId id="307" r:id="rId5"/>
    <p:sldId id="274" r:id="rId6"/>
    <p:sldId id="282" r:id="rId7"/>
    <p:sldId id="278" r:id="rId8"/>
    <p:sldId id="284" r:id="rId9"/>
    <p:sldId id="300" r:id="rId10"/>
    <p:sldId id="283" r:id="rId11"/>
    <p:sldId id="270" r:id="rId12"/>
    <p:sldId id="287" r:id="rId13"/>
    <p:sldId id="285" r:id="rId14"/>
    <p:sldId id="288" r:id="rId15"/>
    <p:sldId id="295" r:id="rId16"/>
    <p:sldId id="310" r:id="rId17"/>
    <p:sldId id="309" r:id="rId18"/>
    <p:sldId id="294" r:id="rId19"/>
    <p:sldId id="262" r:id="rId20"/>
    <p:sldId id="263" r:id="rId21"/>
    <p:sldId id="267" r:id="rId22"/>
    <p:sldId id="291" r:id="rId23"/>
    <p:sldId id="296" r:id="rId24"/>
    <p:sldId id="273" r:id="rId25"/>
    <p:sldId id="265" r:id="rId26"/>
    <p:sldId id="269" r:id="rId27"/>
    <p:sldId id="303" r:id="rId28"/>
    <p:sldId id="305" r:id="rId29"/>
    <p:sldId id="31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806" autoAdjust="0"/>
  </p:normalViewPr>
  <p:slideViewPr>
    <p:cSldViewPr snapToGrid="0">
      <p:cViewPr varScale="1">
        <p:scale>
          <a:sx n="55" d="100"/>
          <a:sy n="55" d="100"/>
        </p:scale>
        <p:origin x="3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B5D05-FB25-4C89-BEDF-464A3DBCE6CE}"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5D2A0-A42D-4FF9-A970-419ACDEFDAF8}" type="slidenum">
              <a:rPr lang="en-US" smtClean="0"/>
              <a:t>‹#›</a:t>
            </a:fld>
            <a:endParaRPr lang="en-US"/>
          </a:p>
        </p:txBody>
      </p:sp>
    </p:spTree>
    <p:extLst>
      <p:ext uri="{BB962C8B-B14F-4D97-AF65-F5344CB8AC3E}">
        <p14:creationId xmlns:p14="http://schemas.microsoft.com/office/powerpoint/2010/main" val="155827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Technology is changing fast, are you keeping up? Can't track all the latest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Ansible: If you are planning to make a career in DevOps or Cloud this is one of the essential skills to have, If you don't learn you are wasting time and hurting your chances to grow.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is drafted by an industry expert who gives you quality and confidence @ work, I will provide you with a session full of hands-on and easy-to-follow demos, so that you can easily configure and manage remote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learn industry best practices and learn how Ansible is integrated with Terraform &amp; Vault.</a:t>
            </a:r>
          </a:p>
        </p:txBody>
      </p:sp>
      <p:sp>
        <p:nvSpPr>
          <p:cNvPr id="4" name="Slide Number Placeholder 3"/>
          <p:cNvSpPr>
            <a:spLocks noGrp="1"/>
          </p:cNvSpPr>
          <p:nvPr>
            <p:ph type="sldNum" sz="quarter" idx="10"/>
          </p:nvPr>
        </p:nvSpPr>
        <p:spPr/>
        <p:txBody>
          <a:bodyPr/>
          <a:lstStyle/>
          <a:p>
            <a:fld id="{F2C5D2A0-A42D-4FF9-A970-419ACDEFDAF8}" type="slidenum">
              <a:rPr lang="en-US" smtClean="0"/>
              <a:t>1</a:t>
            </a:fld>
            <a:endParaRPr lang="en-US"/>
          </a:p>
        </p:txBody>
      </p:sp>
    </p:spTree>
    <p:extLst>
      <p:ext uri="{BB962C8B-B14F-4D97-AF65-F5344CB8AC3E}">
        <p14:creationId xmlns:p14="http://schemas.microsoft.com/office/powerpoint/2010/main" val="207747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software provisioning, configuration management, and application-deployment tool.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Configuration management</a:t>
            </a:r>
            <a:r>
              <a:rPr lang="en-US" dirty="0"/>
              <a:t> is the practice of handling changes systematically so that a system maintains integrity over time.</a:t>
            </a:r>
          </a:p>
          <a:p>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Configuration management</a:t>
            </a:r>
            <a:r>
              <a:rPr lang="en-US" dirty="0"/>
              <a:t> ensures that the current design and build state of the system is known, good &amp; trusted.</a:t>
            </a:r>
          </a:p>
          <a:p>
            <a:r>
              <a:rPr lang="en-US" dirty="0"/>
              <a:t>It doesn't rely on the tacit knowledge of the development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11</a:t>
            </a:fld>
            <a:endParaRPr lang="en-US"/>
          </a:p>
        </p:txBody>
      </p:sp>
    </p:spTree>
    <p:extLst>
      <p:ext uri="{BB962C8B-B14F-4D97-AF65-F5344CB8AC3E}">
        <p14:creationId xmlns:p14="http://schemas.microsoft.com/office/powerpoint/2010/main" val="20246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7145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playbooks – An organized unit of scripts that defines the work of server configuration and is written in YAML.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Instead of writing custom, individualized scripts, system administrators create high-level plays in Ansible. A play performs a series of tasks on the host, or group of hosts, specified in the play. A file that contains one or more plays is called a playbook.</a:t>
            </a:r>
          </a:p>
          <a:p>
            <a:pPr marL="0" indent="0" algn="l" defTabSz="914400" rtl="0" eaLnBrk="1" fontAlgn="auto" latinLnBrk="0" hangingPunct="1">
              <a:spcAft>
                <a:spcPts val="0"/>
              </a:spcAft>
              <a:buFont typeface="Wingdings" panose="05000000000000000000" pitchFamily="2" charset="2"/>
              <a:buNone/>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 managed host is a system that Ansible logs into, installs modules, and executes remote commands to perform configuration tasks. Other names for a managed host include managed node and remote node. </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uses SSH to communicate with managed hosts, so SSH must be installed and configured to allow incoming connections. Managed hosts must have Python 2.4 or later installed to run Ansible, which includes Red Hat Enterprise Linux 5, 6, and 7 hosts.</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The python-simple json package must also be installed on Red Hat Enterprise Linux 5 managed hosts. It is not required on Red Hat Enterprise Linux 6 and 7 managed hosts, since Python 2.5 (and newer versions) provide its functionality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Host Inventory defines which hosts Ansible manages. Hosts may belong to groups that are typically used to identify the hosts' role in the data center. A host can be a member of more than one group.</a:t>
            </a:r>
          </a:p>
          <a:p>
            <a:endParaRPr lang="en-US" dirty="0"/>
          </a:p>
          <a:p>
            <a:r>
              <a:rPr lang="en-US" b="1" dirty="0"/>
              <a:t>Limitations :</a:t>
            </a:r>
          </a:p>
          <a:p>
            <a:endParaRPr lang="en-US" dirty="0"/>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can add packages to an installation, but it does not perform the initial installation of the system. Every system can start with a minimal installation, either via Kickstart or a base cloud starter image, then use Ansible for further configuration.</a:t>
            </a:r>
          </a:p>
          <a:p>
            <a:pPr>
              <a:buFont typeface="Wingdings" panose="05000000000000000000" pitchFamily="2" charset="2"/>
              <a:buChar char="ü"/>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Although Ansible can remediate configuration drift, it does not monitor for it.</a:t>
            </a:r>
          </a:p>
          <a:p>
            <a:pPr>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does not track what changes are made to files on the system, nor does it track what user or process made those changes.</a:t>
            </a:r>
          </a:p>
          <a:p>
            <a:endParaRPr lang="en-US" sz="1200" dirty="0"/>
          </a:p>
          <a:p>
            <a:pPr eaLnBrk="1" fontAlgn="auto" hangingPunct="1">
              <a:spcAft>
                <a:spcPts val="0"/>
              </a:spcAft>
              <a:buFont typeface="Wingdings" panose="05000000000000000000" pitchFamily="2" charset="2"/>
              <a:buChar char="§"/>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12</a:t>
            </a:fld>
            <a:endParaRPr lang="en-US"/>
          </a:p>
        </p:txBody>
      </p:sp>
    </p:spTree>
    <p:extLst>
      <p:ext uri="{BB962C8B-B14F-4D97-AF65-F5344CB8AC3E}">
        <p14:creationId xmlns:p14="http://schemas.microsoft.com/office/powerpoint/2010/main" val="1243536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Ø"/>
              <a:defRPr/>
            </a:pPr>
            <a:r>
              <a:rPr lang="en-US" sz="1200" dirty="0"/>
              <a:t>System administrators log in and initiate all Ansible operations from the control node. Ansible software is installed on the control node. Ansible configuration files are also maintained on the control node. </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A machine acting as a control node must have Python 2.6 or 2.7 installed. This includes Linux, OS/X, and any BSD based Unix system. Windows is not supported for the control node at this time.</a:t>
            </a:r>
          </a:p>
          <a:p>
            <a:pPr eaLnBrk="1" fontAlgn="auto" hangingPunct="1">
              <a:spcAft>
                <a:spcPts val="0"/>
              </a:spcAft>
              <a:buFont typeface="Wingdings" panose="05000000000000000000" pitchFamily="2" charset="2"/>
              <a:buChar char="Ø"/>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Ansible Engine/ Controller / Master -- -- &gt; SSH -- &gt; Ansible Nodes/ Clients </a:t>
            </a: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None/>
              <a:defRPr/>
            </a:pPr>
            <a:endParaRPr lang="en-US" sz="1200" dirty="0"/>
          </a:p>
        </p:txBody>
      </p:sp>
      <p:sp>
        <p:nvSpPr>
          <p:cNvPr id="4" name="Slide Number Placeholder 3"/>
          <p:cNvSpPr>
            <a:spLocks noGrp="1"/>
          </p:cNvSpPr>
          <p:nvPr>
            <p:ph type="sldNum" sz="quarter" idx="5"/>
          </p:nvPr>
        </p:nvSpPr>
        <p:spPr/>
        <p:txBody>
          <a:bodyPr/>
          <a:lstStyle/>
          <a:p>
            <a:fld id="{F2C5D2A0-A42D-4FF9-A970-419ACDEFDAF8}" type="slidenum">
              <a:rPr lang="en-US" smtClean="0"/>
              <a:t>13</a:t>
            </a:fld>
            <a:endParaRPr lang="en-US"/>
          </a:p>
        </p:txBody>
      </p:sp>
    </p:spTree>
    <p:extLst>
      <p:ext uri="{BB962C8B-B14F-4D97-AF65-F5344CB8AC3E}">
        <p14:creationId xmlns:p14="http://schemas.microsoft.com/office/powerpoint/2010/main" val="1751950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https://github.com/vikas99341/Ansible-master-class/blob/main/Adhoc-commands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C1D1F"/>
                </a:solidFill>
                <a:effectLst/>
                <a:latin typeface="sfmono-regular"/>
              </a:rPr>
              <a:t>ansible app -s -m </a:t>
            </a:r>
            <a:r>
              <a:rPr lang="en-US" b="0" i="0" dirty="0">
                <a:solidFill>
                  <a:srgbClr val="B4690E"/>
                </a:solidFill>
                <a:effectLst/>
                <a:latin typeface="sfmono-regular"/>
              </a:rPr>
              <a:t>group</a:t>
            </a:r>
            <a:r>
              <a:rPr lang="en-US" b="0" i="0" dirty="0">
                <a:solidFill>
                  <a:srgbClr val="1C1D1F"/>
                </a:solidFill>
                <a:effectLst/>
                <a:latin typeface="sfmono-regular"/>
              </a:rPr>
              <a:t> -a </a:t>
            </a:r>
            <a:r>
              <a:rPr lang="en-US" b="0" i="0" dirty="0">
                <a:solidFill>
                  <a:srgbClr val="2D907F"/>
                </a:solidFill>
                <a:effectLst/>
                <a:latin typeface="sfmono-regular"/>
              </a:rPr>
              <a:t>"name=admin state=present"</a:t>
            </a:r>
            <a:endParaRPr lang="en-US" b="0" i="0" dirty="0">
              <a:solidFill>
                <a:srgbClr val="1C1D1F"/>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C1D1F"/>
                </a:solidFill>
                <a:effectLst/>
                <a:latin typeface="sfmono-regular"/>
              </a:rPr>
              <a:t>ansible app -s -m user -a </a:t>
            </a:r>
            <a:r>
              <a:rPr lang="en-US" b="0" i="0" dirty="0">
                <a:solidFill>
                  <a:srgbClr val="2D907F"/>
                </a:solidFill>
                <a:effectLst/>
                <a:latin typeface="sfmono-regular"/>
              </a:rPr>
              <a:t>"name=devops group=admin </a:t>
            </a:r>
            <a:r>
              <a:rPr lang="en-US" b="0" i="0" dirty="0" err="1">
                <a:solidFill>
                  <a:srgbClr val="2D907F"/>
                </a:solidFill>
                <a:effectLst/>
                <a:latin typeface="sfmono-regular"/>
              </a:rPr>
              <a:t>createhome</a:t>
            </a:r>
            <a:r>
              <a:rPr lang="en-US" b="0" i="0" dirty="0">
                <a:solidFill>
                  <a:srgbClr val="2D907F"/>
                </a:solidFill>
                <a:effectLst/>
                <a:latin typeface="sfmono-regular"/>
              </a:rPr>
              <a:t>=yes"</a:t>
            </a:r>
            <a:endParaRPr lang="en-US" b="0" i="0" dirty="0">
              <a:solidFill>
                <a:srgbClr val="1C1D1F"/>
              </a:solidFill>
              <a:effectLst/>
              <a:latin typeface="sfmono-regular"/>
            </a:endParaRPr>
          </a:p>
        </p:txBody>
      </p:sp>
      <p:sp>
        <p:nvSpPr>
          <p:cNvPr id="4" name="Slide Number Placeholder 3"/>
          <p:cNvSpPr>
            <a:spLocks noGrp="1"/>
          </p:cNvSpPr>
          <p:nvPr>
            <p:ph type="sldNum" sz="quarter" idx="5"/>
          </p:nvPr>
        </p:nvSpPr>
        <p:spPr/>
        <p:txBody>
          <a:bodyPr/>
          <a:lstStyle/>
          <a:p>
            <a:fld id="{F2C5D2A0-A42D-4FF9-A970-419ACDEFDAF8}" type="slidenum">
              <a:rPr lang="en-US" smtClean="0"/>
              <a:t>14</a:t>
            </a:fld>
            <a:endParaRPr lang="en-US"/>
          </a:p>
        </p:txBody>
      </p:sp>
    </p:spTree>
    <p:extLst>
      <p:ext uri="{BB962C8B-B14F-4D97-AF65-F5344CB8AC3E}">
        <p14:creationId xmlns:p14="http://schemas.microsoft.com/office/powerpoint/2010/main" val="184708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Ansible facts are variables that are automatically discovered by Ansible from a managed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endParaRPr lang="en-US" u="none" dirty="0"/>
          </a:p>
          <a:p>
            <a:r>
              <a:rPr lang="en-US" u="none" dirty="0"/>
              <a:t> </a:t>
            </a:r>
            <a:r>
              <a:rPr lang="en-US" sz="1200" dirty="0"/>
              <a:t>ansible &lt;web-server&gt; -m setup -a “filter=hostname” </a:t>
            </a:r>
            <a:endParaRPr lang="en-US" u="none" dirty="0"/>
          </a:p>
        </p:txBody>
      </p:sp>
      <p:sp>
        <p:nvSpPr>
          <p:cNvPr id="4" name="Slide Number Placeholder 3"/>
          <p:cNvSpPr>
            <a:spLocks noGrp="1"/>
          </p:cNvSpPr>
          <p:nvPr>
            <p:ph type="sldNum" sz="quarter" idx="5"/>
          </p:nvPr>
        </p:nvSpPr>
        <p:spPr/>
        <p:txBody>
          <a:bodyPr/>
          <a:lstStyle/>
          <a:p>
            <a:fld id="{F2C5D2A0-A42D-4FF9-A970-419ACDEFDAF8}" type="slidenum">
              <a:rPr lang="en-US" smtClean="0"/>
              <a:t>15</a:t>
            </a:fld>
            <a:endParaRPr lang="en-US"/>
          </a:p>
        </p:txBody>
      </p:sp>
    </p:spTree>
    <p:extLst>
      <p:ext uri="{BB962C8B-B14F-4D97-AF65-F5344CB8AC3E}">
        <p14:creationId xmlns:p14="http://schemas.microsoft.com/office/powerpoint/2010/main" val="1682866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vs YAML</a:t>
            </a:r>
          </a:p>
        </p:txBody>
      </p:sp>
      <p:sp>
        <p:nvSpPr>
          <p:cNvPr id="4" name="Slide Number Placeholder 3"/>
          <p:cNvSpPr>
            <a:spLocks noGrp="1"/>
          </p:cNvSpPr>
          <p:nvPr>
            <p:ph type="sldNum" sz="quarter" idx="5"/>
          </p:nvPr>
        </p:nvSpPr>
        <p:spPr/>
        <p:txBody>
          <a:bodyPr/>
          <a:lstStyle/>
          <a:p>
            <a:fld id="{F2C5D2A0-A42D-4FF9-A970-419ACDEFDAF8}" type="slidenum">
              <a:rPr lang="en-US" smtClean="0"/>
              <a:t>16</a:t>
            </a:fld>
            <a:endParaRPr lang="en-US"/>
          </a:p>
        </p:txBody>
      </p:sp>
    </p:spTree>
    <p:extLst>
      <p:ext uri="{BB962C8B-B14F-4D97-AF65-F5344CB8AC3E}">
        <p14:creationId xmlns:p14="http://schemas.microsoft.com/office/powerpoint/2010/main" val="3407312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18</a:t>
            </a:fld>
            <a:endParaRPr lang="en-US"/>
          </a:p>
        </p:txBody>
      </p:sp>
    </p:spTree>
    <p:extLst>
      <p:ext uri="{BB962C8B-B14F-4D97-AF65-F5344CB8AC3E}">
        <p14:creationId xmlns:p14="http://schemas.microsoft.com/office/powerpoint/2010/main" val="165620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ls / and </a:t>
            </a:r>
            <a:r>
              <a:rPr lang="en-US" dirty="0" err="1"/>
              <a:t>sudo</a:t>
            </a:r>
            <a:r>
              <a:rPr lang="en-US" dirty="0"/>
              <a:t> ls /root/  will let you know if the new user added is a </a:t>
            </a:r>
            <a:r>
              <a:rPr lang="en-US" dirty="0" err="1"/>
              <a:t>sudo</a:t>
            </a:r>
            <a:r>
              <a:rPr lang="en-US" dirty="0"/>
              <a:t> user now .</a:t>
            </a:r>
          </a:p>
          <a:p>
            <a:endParaRPr lang="en-US" dirty="0"/>
          </a:p>
          <a:p>
            <a:r>
              <a:rPr lang="en-US" dirty="0"/>
              <a:t>  </a:t>
            </a:r>
            <a:r>
              <a:rPr lang="en-US" dirty="0" err="1"/>
              <a:t>sudo</a:t>
            </a:r>
            <a:r>
              <a:rPr lang="en-US" dirty="0"/>
              <a:t> </a:t>
            </a:r>
            <a:r>
              <a:rPr lang="en-US" dirty="0" err="1"/>
              <a:t>chown</a:t>
            </a:r>
            <a:r>
              <a:rPr lang="en-US" dirty="0"/>
              <a:t> –R </a:t>
            </a:r>
            <a:r>
              <a:rPr lang="en-US" dirty="0" err="1"/>
              <a:t>ansible</a:t>
            </a:r>
            <a:r>
              <a:rPr lang="en-US" dirty="0"/>
              <a:t>.</a:t>
            </a:r>
            <a:r>
              <a:rPr lang="en-US" baseline="0" dirty="0"/>
              <a:t> /</a:t>
            </a:r>
            <a:r>
              <a:rPr lang="en-US" baseline="0" dirty="0" err="1"/>
              <a:t>etc</a:t>
            </a:r>
            <a:r>
              <a:rPr lang="en-US" baseline="0" dirty="0"/>
              <a:t>/</a:t>
            </a:r>
            <a:r>
              <a:rPr lang="en-US" baseline="0" dirty="0" err="1"/>
              <a:t>ansible</a:t>
            </a:r>
            <a:r>
              <a:rPr lang="en-US" baseline="0" dirty="0"/>
              <a:t> </a:t>
            </a:r>
          </a:p>
          <a:p>
            <a:r>
              <a:rPr lang="en-US" baseline="0" dirty="0"/>
              <a:t>  to check if a software </a:t>
            </a:r>
            <a:r>
              <a:rPr lang="en-US" baseline="0" dirty="0" err="1"/>
              <a:t>mysql</a:t>
            </a:r>
            <a:r>
              <a:rPr lang="en-US" baseline="0" dirty="0"/>
              <a:t>  is installed :  rpm –</a:t>
            </a:r>
            <a:r>
              <a:rPr lang="en-US" baseline="0" dirty="0" err="1"/>
              <a:t>qa</a:t>
            </a:r>
            <a:r>
              <a:rPr lang="en-US" baseline="0" dirty="0"/>
              <a:t> | </a:t>
            </a:r>
            <a:r>
              <a:rPr lang="en-US" baseline="0" dirty="0" err="1"/>
              <a:t>grep</a:t>
            </a:r>
            <a:r>
              <a:rPr lang="en-US" baseline="0" dirty="0"/>
              <a:t> </a:t>
            </a:r>
            <a:r>
              <a:rPr lang="en-US" baseline="0" dirty="0" err="1"/>
              <a:t>mysql</a:t>
            </a:r>
            <a:endParaRPr lang="en-US" baseline="0" dirty="0"/>
          </a:p>
          <a:p>
            <a:endParaRPr lang="en-US" dirty="0"/>
          </a:p>
          <a:p>
            <a:endParaRPr lang="en-US" dirty="0"/>
          </a:p>
          <a:p>
            <a:r>
              <a:rPr lang="en-US" dirty="0"/>
              <a:t>If you are not</a:t>
            </a:r>
            <a:r>
              <a:rPr lang="en-US" baseline="0" dirty="0"/>
              <a:t> able to push image : use </a:t>
            </a:r>
            <a:r>
              <a:rPr lang="en-US" baseline="0" dirty="0" err="1"/>
              <a:t>docker</a:t>
            </a:r>
            <a:r>
              <a:rPr lang="en-US" baseline="0" dirty="0"/>
              <a:t> login command to connect to hub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get missing </a:t>
            </a:r>
            <a:r>
              <a:rPr lang="en-US" baseline="0" dirty="0" err="1"/>
              <a:t>sudo</a:t>
            </a:r>
            <a:r>
              <a:rPr lang="en-US" baseline="0" dirty="0"/>
              <a:t> password error : </a:t>
            </a:r>
            <a:r>
              <a:rPr lang="en-US" dirty="0" err="1"/>
              <a:t>visudo</a:t>
            </a:r>
            <a:r>
              <a:rPr lang="en-US" dirty="0"/>
              <a:t> at home directory add at the end </a:t>
            </a:r>
            <a:r>
              <a:rPr lang="en-US" dirty="0" err="1"/>
              <a:t>ansadmin</a:t>
            </a:r>
            <a:r>
              <a:rPr lang="en-US" dirty="0"/>
              <a:t>  ALL=(ALL)       NOPASSWD: ALL</a:t>
            </a:r>
          </a:p>
          <a:p>
            <a:r>
              <a:rPr lang="en-US" dirty="0"/>
              <a:t>Make sure /opt/</a:t>
            </a:r>
            <a:r>
              <a:rPr lang="en-US" dirty="0" err="1"/>
              <a:t>docker</a:t>
            </a:r>
            <a:r>
              <a:rPr lang="en-US" baseline="0" dirty="0"/>
              <a:t> is owned by </a:t>
            </a:r>
            <a:r>
              <a:rPr lang="en-US" baseline="0" dirty="0" err="1"/>
              <a:t>ansadmin</a:t>
            </a:r>
            <a:endParaRPr lang="en-US" dirty="0"/>
          </a:p>
          <a:p>
            <a:endParaRPr lang="en-US" dirty="0"/>
          </a:p>
          <a:p>
            <a:endParaRPr lang="en-US" dirty="0"/>
          </a:p>
          <a:p>
            <a:r>
              <a:rPr lang="en-US" dirty="0"/>
              <a:t>---</a:t>
            </a:r>
          </a:p>
          <a:p>
            <a:r>
              <a:rPr lang="en-US" dirty="0"/>
              <a:t>- hosts: all</a:t>
            </a:r>
          </a:p>
          <a:p>
            <a:r>
              <a:rPr lang="en-US" dirty="0"/>
              <a:t>  become: true</a:t>
            </a:r>
          </a:p>
          <a:p>
            <a:r>
              <a:rPr lang="en-US" dirty="0"/>
              <a:t>  tasks:</a:t>
            </a:r>
          </a:p>
          <a:p>
            <a:r>
              <a:rPr lang="en-US" dirty="0"/>
              <a:t>  - name: stop running container</a:t>
            </a:r>
          </a:p>
          <a:p>
            <a:r>
              <a:rPr lang="en-US" dirty="0"/>
              <a:t>    command: </a:t>
            </a:r>
            <a:r>
              <a:rPr lang="en-US" dirty="0" err="1"/>
              <a:t>docker</a:t>
            </a:r>
            <a:r>
              <a:rPr lang="en-US" dirty="0"/>
              <a:t> stop simple-</a:t>
            </a:r>
            <a:r>
              <a:rPr lang="en-US" dirty="0" err="1"/>
              <a:t>devops</a:t>
            </a:r>
            <a:r>
              <a:rPr lang="en-US" dirty="0"/>
              <a:t>-container </a:t>
            </a:r>
          </a:p>
          <a:p>
            <a:r>
              <a:rPr lang="en-US" baseline="0" dirty="0"/>
              <a:t>    </a:t>
            </a:r>
            <a:r>
              <a:rPr lang="en-US" dirty="0" err="1"/>
              <a:t>ignore_errors</a:t>
            </a:r>
            <a:r>
              <a:rPr lang="en-US" dirty="0"/>
              <a:t>: yes</a:t>
            </a:r>
          </a:p>
          <a:p>
            <a:r>
              <a:rPr lang="en-US" dirty="0"/>
              <a:t>	</a:t>
            </a:r>
          </a:p>
          <a:p>
            <a:r>
              <a:rPr lang="en-US" dirty="0"/>
              <a:t>  - name: remove stopped container</a:t>
            </a:r>
          </a:p>
          <a:p>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r>
              <a:rPr lang="en-US" baseline="0" dirty="0"/>
              <a:t>    </a:t>
            </a:r>
            <a:r>
              <a:rPr lang="en-US" dirty="0" err="1"/>
              <a:t>ignore_errors</a:t>
            </a:r>
            <a:r>
              <a:rPr lang="en-US" dirty="0"/>
              <a:t>: yes</a:t>
            </a:r>
          </a:p>
          <a:p>
            <a:r>
              <a:rPr lang="en-US" dirty="0"/>
              <a:t>	</a:t>
            </a:r>
          </a:p>
          <a:p>
            <a:r>
              <a:rPr lang="en-US" dirty="0"/>
              <a:t>  - name: remove </a:t>
            </a:r>
            <a:r>
              <a:rPr lang="en-US" dirty="0" err="1"/>
              <a:t>docker</a:t>
            </a:r>
            <a:r>
              <a:rPr lang="en-US" dirty="0"/>
              <a:t> image </a:t>
            </a:r>
          </a:p>
          <a:p>
            <a:r>
              <a:rPr lang="en-US" dirty="0"/>
              <a:t>    command: </a:t>
            </a:r>
            <a:r>
              <a:rPr lang="en-US" dirty="0" err="1"/>
              <a:t>docker</a:t>
            </a:r>
            <a:r>
              <a:rPr lang="en-US" dirty="0"/>
              <a:t> </a:t>
            </a:r>
            <a:r>
              <a:rPr lang="en-US" dirty="0" err="1"/>
              <a:t>rmi</a:t>
            </a:r>
            <a:r>
              <a:rPr lang="en-US" dirty="0"/>
              <a:t> simple-</a:t>
            </a:r>
            <a:r>
              <a:rPr lang="en-US" dirty="0" err="1"/>
              <a:t>devops</a:t>
            </a:r>
            <a:r>
              <a:rPr lang="en-US" dirty="0"/>
              <a:t>-image </a:t>
            </a:r>
          </a:p>
          <a:p>
            <a:r>
              <a:rPr lang="en-US" baseline="0" dirty="0"/>
              <a:t>    </a:t>
            </a:r>
            <a:r>
              <a:rPr lang="en-US" dirty="0" err="1"/>
              <a:t>ignore_errors</a:t>
            </a:r>
            <a:r>
              <a:rPr lang="en-US" dirty="0"/>
              <a:t>: yes</a:t>
            </a:r>
          </a:p>
          <a:p>
            <a:r>
              <a:rPr lang="en-US" dirty="0"/>
              <a:t>  - name: building </a:t>
            </a:r>
            <a:r>
              <a:rPr lang="en-US" dirty="0" err="1"/>
              <a:t>docker</a:t>
            </a:r>
            <a:r>
              <a:rPr lang="en-US" dirty="0"/>
              <a:t> image</a:t>
            </a:r>
          </a:p>
          <a:p>
            <a:r>
              <a:rPr lang="en-US" dirty="0"/>
              <a:t>    command: </a:t>
            </a:r>
            <a:r>
              <a:rPr lang="en-US" dirty="0" err="1"/>
              <a:t>docker</a:t>
            </a:r>
            <a:r>
              <a:rPr lang="en-US" dirty="0"/>
              <a:t> build -t simple-</a:t>
            </a:r>
            <a:r>
              <a:rPr lang="en-US" dirty="0" err="1"/>
              <a:t>devops</a:t>
            </a:r>
            <a:r>
              <a:rPr lang="en-US" dirty="0"/>
              <a:t>-image .</a:t>
            </a:r>
          </a:p>
          <a:p>
            <a:r>
              <a:rPr lang="en-US" dirty="0"/>
              <a:t>    </a:t>
            </a:r>
            <a:r>
              <a:rPr lang="en-US" dirty="0" err="1"/>
              <a:t>args</a:t>
            </a:r>
            <a:r>
              <a:rPr lang="en-US" dirty="0"/>
              <a:t>:</a:t>
            </a:r>
          </a:p>
          <a:p>
            <a:r>
              <a:rPr lang="en-US" dirty="0"/>
              <a:t>      </a:t>
            </a:r>
            <a:r>
              <a:rPr lang="en-US" dirty="0" err="1"/>
              <a:t>chdir</a:t>
            </a:r>
            <a:r>
              <a:rPr lang="en-US" dirty="0"/>
              <a:t>: /opt/</a:t>
            </a:r>
            <a:r>
              <a:rPr lang="en-US" dirty="0" err="1"/>
              <a:t>docker</a:t>
            </a:r>
            <a:endParaRPr lang="en-US" dirty="0"/>
          </a:p>
          <a:p>
            <a:r>
              <a:rPr lang="en-US" dirty="0"/>
              <a:t>  - name: creating </a:t>
            </a:r>
            <a:r>
              <a:rPr lang="en-US" dirty="0" err="1"/>
              <a:t>docker</a:t>
            </a:r>
            <a:r>
              <a:rPr lang="en-US" dirty="0"/>
              <a:t> image using </a:t>
            </a:r>
            <a:r>
              <a:rPr lang="en-US" dirty="0" err="1"/>
              <a:t>docker</a:t>
            </a:r>
            <a:r>
              <a:rPr lang="en-US" dirty="0"/>
              <a:t> command</a:t>
            </a:r>
          </a:p>
          <a:p>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p:txBody>
      </p:sp>
      <p:sp>
        <p:nvSpPr>
          <p:cNvPr id="4" name="Slide Number Placeholder 3"/>
          <p:cNvSpPr>
            <a:spLocks noGrp="1"/>
          </p:cNvSpPr>
          <p:nvPr>
            <p:ph type="sldNum" sz="quarter" idx="10"/>
          </p:nvPr>
        </p:nvSpPr>
        <p:spPr/>
        <p:txBody>
          <a:bodyPr/>
          <a:lstStyle/>
          <a:p>
            <a:fld id="{F2C5D2A0-A42D-4FF9-A970-419ACDEFDAF8}" type="slidenum">
              <a:rPr lang="en-US" smtClean="0"/>
              <a:t>19</a:t>
            </a:fld>
            <a:endParaRPr lang="en-US"/>
          </a:p>
        </p:txBody>
      </p:sp>
    </p:spTree>
    <p:extLst>
      <p:ext uri="{BB962C8B-B14F-4D97-AF65-F5344CB8AC3E}">
        <p14:creationId xmlns:p14="http://schemas.microsoft.com/office/powerpoint/2010/main" val="201659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are</a:t>
            </a:r>
            <a:r>
              <a:rPr lang="en-US" baseline="0" dirty="0"/>
              <a:t> </a:t>
            </a:r>
            <a:r>
              <a:rPr lang="en-US" dirty="0"/>
              <a:t>highlighted above </a:t>
            </a:r>
          </a:p>
          <a:p>
            <a:endParaRPr lang="en-US" dirty="0"/>
          </a:p>
          <a:p>
            <a:endParaRPr lang="en-US" dirty="0"/>
          </a:p>
          <a:p>
            <a:r>
              <a:rPr lang="en-US" dirty="0"/>
              <a:t>Now in </a:t>
            </a:r>
            <a:r>
              <a:rPr lang="en-US" dirty="0" err="1"/>
              <a:t>ansible</a:t>
            </a:r>
            <a:r>
              <a:rPr lang="en-US" dirty="0"/>
              <a:t> machine as </a:t>
            </a:r>
            <a:r>
              <a:rPr lang="en-US" dirty="0" err="1"/>
              <a:t>ansadmin</a:t>
            </a:r>
            <a:r>
              <a:rPr lang="en-US" dirty="0"/>
              <a:t> @ /opt/</a:t>
            </a:r>
            <a:r>
              <a:rPr lang="en-US" dirty="0" err="1"/>
              <a:t>docker</a:t>
            </a:r>
            <a:r>
              <a:rPr lang="en-US" dirty="0"/>
              <a:t> create :</a:t>
            </a:r>
          </a:p>
          <a:p>
            <a:pPr marL="228600" indent="-228600">
              <a:buAutoNum type="arabicPeriod"/>
            </a:pPr>
            <a:r>
              <a:rPr lang="en-US" dirty="0" err="1"/>
              <a:t>Dockerfile</a:t>
            </a:r>
            <a:endParaRPr lang="en-US" dirty="0"/>
          </a:p>
          <a:p>
            <a:pPr marL="0" indent="0">
              <a:buNone/>
            </a:pPr>
            <a:r>
              <a:rPr lang="en-US" baseline="0" dirty="0"/>
              <a:t>     </a:t>
            </a:r>
          </a:p>
          <a:p>
            <a:r>
              <a:rPr lang="en-US" sz="1200" b="0" i="0" kern="1200" dirty="0">
                <a:solidFill>
                  <a:schemeClr val="tx1"/>
                </a:solidFill>
                <a:effectLst/>
                <a:latin typeface="+mn-lt"/>
                <a:ea typeface="+mn-ea"/>
                <a:cs typeface="+mn-cs"/>
              </a:rPr>
              <a:t># Pull tomcat latest image from </a:t>
            </a:r>
            <a:r>
              <a:rPr lang="en-US" sz="1200" b="0" i="0" kern="1200" dirty="0" err="1">
                <a:solidFill>
                  <a:schemeClr val="tx1"/>
                </a:solidFill>
                <a:effectLst/>
                <a:latin typeface="+mn-lt"/>
                <a:ea typeface="+mn-ea"/>
                <a:cs typeface="+mn-cs"/>
              </a:rPr>
              <a:t>dockerhub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tomcat:8.0.22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Maintainer</a:t>
            </a:r>
          </a:p>
          <a:p>
            <a:r>
              <a:rPr lang="en-US" sz="1200" b="0" i="0" kern="1200" dirty="0">
                <a:solidFill>
                  <a:schemeClr val="tx1"/>
                </a:solidFill>
                <a:effectLst/>
                <a:latin typeface="+mn-lt"/>
                <a:ea typeface="+mn-ea"/>
                <a:cs typeface="+mn-cs"/>
              </a:rPr>
              <a:t>MAINTAINER Vikas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copy war file on to container</a:t>
            </a:r>
          </a:p>
          <a:p>
            <a:r>
              <a:rPr lang="en-US" sz="1200" b="0" i="0" kern="1200" dirty="0">
                <a:solidFill>
                  <a:schemeClr val="tx1"/>
                </a:solidFill>
                <a:effectLst/>
                <a:latin typeface="+mn-lt"/>
                <a:ea typeface="+mn-ea"/>
                <a:cs typeface="+mn-cs"/>
              </a:rPr>
              <a:t>COPY ./</a:t>
            </a:r>
            <a:r>
              <a:rPr lang="en-US" sz="1200" b="0" i="0" kern="1200" dirty="0" err="1">
                <a:solidFill>
                  <a:schemeClr val="tx1"/>
                </a:solidFill>
                <a:effectLst/>
                <a:latin typeface="+mn-lt"/>
                <a:ea typeface="+mn-ea"/>
                <a:cs typeface="+mn-cs"/>
              </a:rPr>
              <a:t>webapp.war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usr</a:t>
            </a:r>
            <a:r>
              <a:rPr lang="en-US" sz="1200" b="0" i="0" kern="1200" dirty="0">
                <a:solidFill>
                  <a:schemeClr val="tx1"/>
                </a:solidFill>
                <a:effectLst/>
                <a:latin typeface="+mn-lt"/>
                <a:ea typeface="+mn-ea"/>
                <a:cs typeface="+mn-cs"/>
              </a:rPr>
              <a:t>/local/tomcat/</a:t>
            </a:r>
            <a:r>
              <a:rPr lang="en-US" sz="1200" b="0" i="0" kern="1200" dirty="0" err="1">
                <a:solidFill>
                  <a:schemeClr val="tx1"/>
                </a:solidFill>
                <a:effectLst/>
                <a:latin typeface="+mn-lt"/>
                <a:ea typeface="+mn-ea"/>
                <a:cs typeface="+mn-cs"/>
              </a:rPr>
              <a:t>webapps</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simple-</a:t>
            </a:r>
            <a:r>
              <a:rPr lang="en-US" dirty="0" err="1"/>
              <a:t>devops</a:t>
            </a:r>
            <a:r>
              <a:rPr lang="en-US" dirty="0"/>
              <a:t>-</a:t>
            </a:r>
            <a:r>
              <a:rPr lang="en-US" dirty="0" err="1"/>
              <a:t>image.yml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 Create a hosts file here also: </a:t>
            </a:r>
          </a:p>
          <a:p>
            <a:r>
              <a:rPr lang="en-US" dirty="0"/>
              <a:t>  vi hosts add local host </a:t>
            </a:r>
          </a:p>
          <a:p>
            <a:endParaRPr lang="en-US" dirty="0"/>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r>
              <a:rPr lang="en-US" dirty="0"/>
              <a:t> --check </a:t>
            </a:r>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endParaRPr lang="en-US" dirty="0"/>
          </a:p>
          <a:p>
            <a:endParaRPr lang="en-US" dirty="0"/>
          </a:p>
          <a:p>
            <a:r>
              <a:rPr lang="en-US" dirty="0"/>
              <a:t>4. Add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r>
              <a:rPr lang="en-US" dirty="0"/>
              <a:t> </a:t>
            </a:r>
          </a:p>
          <a:p>
            <a:r>
              <a:rPr lang="en-US" dirty="0"/>
              <a:t>check  and validate :</a:t>
            </a:r>
          </a:p>
          <a:p>
            <a:pPr marL="228600" indent="-228600">
              <a:buAutoNum type="arabicPeriod"/>
            </a:pPr>
            <a:r>
              <a:rPr lang="en-US" dirty="0"/>
              <a:t>Run </a:t>
            </a:r>
            <a:r>
              <a:rPr lang="en-US" dirty="0" err="1"/>
              <a:t>docker</a:t>
            </a:r>
            <a:r>
              <a:rPr lang="en-US" dirty="0"/>
              <a:t> login and</a:t>
            </a:r>
            <a:r>
              <a:rPr lang="en-US" baseline="0" dirty="0"/>
              <a:t> service </a:t>
            </a:r>
            <a:r>
              <a:rPr lang="en-US" baseline="0" dirty="0" err="1"/>
              <a:t>docker</a:t>
            </a:r>
            <a:r>
              <a:rPr lang="en-US" baseline="0" dirty="0"/>
              <a:t> start</a:t>
            </a:r>
          </a:p>
          <a:p>
            <a:pPr marL="228600" indent="-228600">
              <a:buAutoNum type="arabicPeriod"/>
            </a:pPr>
            <a:r>
              <a:rPr lang="en-US" baseline="0" dirty="0"/>
              <a:t>Make sur that you have added </a:t>
            </a:r>
            <a:r>
              <a:rPr lang="en-US" baseline="0" dirty="0" err="1"/>
              <a:t>ansadmin</a:t>
            </a:r>
            <a:r>
              <a:rPr lang="en-US" baseline="0" dirty="0"/>
              <a:t> </a:t>
            </a:r>
            <a:r>
              <a:rPr lang="en-US" baseline="0" dirty="0" err="1"/>
              <a:t>ti</a:t>
            </a:r>
            <a:r>
              <a:rPr lang="en-US" baseline="0" dirty="0"/>
              <a:t> </a:t>
            </a:r>
            <a:r>
              <a:rPr lang="en-US" baseline="0" dirty="0" err="1"/>
              <a:t>visudo</a:t>
            </a:r>
            <a:r>
              <a:rPr lang="en-US" baseline="0" dirty="0"/>
              <a:t> file .</a:t>
            </a:r>
          </a:p>
          <a:p>
            <a:pPr marL="228600" indent="-228600">
              <a:buAutoNum type="arabicPeriod"/>
            </a:pPr>
            <a:r>
              <a:rPr lang="en-US" baseline="0" dirty="0"/>
              <a:t>Make sure /opt/</a:t>
            </a:r>
            <a:r>
              <a:rPr lang="en-US" baseline="0" dirty="0" err="1"/>
              <a:t>docker</a:t>
            </a:r>
            <a:r>
              <a:rPr lang="en-US" baseline="0" dirty="0"/>
              <a:t> directory is owned by </a:t>
            </a:r>
            <a:r>
              <a:rPr lang="en-US" baseline="0" dirty="0" err="1"/>
              <a:t>ansadmin</a:t>
            </a:r>
            <a:endParaRPr lang="en-US" baseline="0" dirty="0"/>
          </a:p>
          <a:p>
            <a:pPr marL="228600" indent="-228600">
              <a:buAutoNum type="arabicPeriod"/>
            </a:pPr>
            <a:r>
              <a:rPr lang="en-US" baseline="0" dirty="0"/>
              <a:t>Enable </a:t>
            </a:r>
            <a:r>
              <a:rPr lang="en-US" baseline="0" dirty="0" err="1"/>
              <a:t>sshd_config</a:t>
            </a:r>
            <a:endParaRPr lang="en-US" baseline="0" dirty="0"/>
          </a:p>
          <a:p>
            <a:pPr marL="228600" indent="-228600">
              <a:buAutoNum type="arabicPeriod"/>
            </a:pPr>
            <a:r>
              <a:rPr lang="en-US" baseline="0" dirty="0"/>
              <a:t>Practice</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20</a:t>
            </a:fld>
            <a:endParaRPr lang="en-US"/>
          </a:p>
        </p:txBody>
      </p:sp>
    </p:spTree>
    <p:extLst>
      <p:ext uri="{BB962C8B-B14F-4D97-AF65-F5344CB8AC3E}">
        <p14:creationId xmlns:p14="http://schemas.microsoft.com/office/powerpoint/2010/main" val="47440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same from Jenkins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ansible</a:t>
            </a:r>
            <a:r>
              <a:rPr lang="en-US" dirty="0"/>
              <a:t>-playbook</a:t>
            </a:r>
            <a:r>
              <a:rPr lang="en-US" baseline="0" dirty="0"/>
              <a:t> -</a:t>
            </a:r>
            <a:r>
              <a:rPr lang="en-US" baseline="0" dirty="0" err="1"/>
              <a:t>i</a:t>
            </a:r>
            <a:r>
              <a:rPr lang="en-US" baseline="0" dirty="0"/>
              <a:t> /opt/</a:t>
            </a:r>
            <a:r>
              <a:rPr lang="en-US" baseline="0" dirty="0" err="1"/>
              <a:t>docker</a:t>
            </a:r>
            <a:r>
              <a:rPr lang="en-US" baseline="0" dirty="0"/>
              <a:t>/hosts  /opt/</a:t>
            </a:r>
            <a:r>
              <a:rPr lang="en-US" baseline="0" dirty="0" err="1"/>
              <a:t>docker</a:t>
            </a:r>
            <a:r>
              <a:rPr lang="en-US" baseline="0" dirty="0"/>
              <a:t>/</a:t>
            </a:r>
            <a:r>
              <a:rPr lang="en-US" dirty="0"/>
              <a:t>simple-</a:t>
            </a:r>
            <a:r>
              <a:rPr lang="en-US" dirty="0" err="1"/>
              <a:t>devops</a:t>
            </a:r>
            <a:r>
              <a:rPr lang="en-US" dirty="0"/>
              <a:t>-</a:t>
            </a:r>
            <a:r>
              <a:rPr lang="en-US" dirty="0" err="1"/>
              <a:t>image.yml</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Create a better </a:t>
            </a:r>
            <a:r>
              <a:rPr lang="en-US" baseline="0" dirty="0" err="1"/>
              <a:t>ansible</a:t>
            </a:r>
            <a:r>
              <a:rPr lang="en-US" baseline="0" dirty="0"/>
              <a:t> playbook simple-dev-ops-</a:t>
            </a:r>
            <a:r>
              <a:rPr lang="en-US" baseline="0" dirty="0" err="1"/>
              <a:t>project.yml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21</a:t>
            </a:fld>
            <a:endParaRPr lang="en-US"/>
          </a:p>
        </p:txBody>
      </p:sp>
    </p:spTree>
    <p:extLst>
      <p:ext uri="{BB962C8B-B14F-4D97-AF65-F5344CB8AC3E}">
        <p14:creationId xmlns:p14="http://schemas.microsoft.com/office/powerpoint/2010/main" val="158946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SDLC – Software Development Phases </a:t>
            </a:r>
          </a:p>
        </p:txBody>
      </p:sp>
      <p:sp>
        <p:nvSpPr>
          <p:cNvPr id="4" name="Slide Number Placeholder 3"/>
          <p:cNvSpPr>
            <a:spLocks noGrp="1"/>
          </p:cNvSpPr>
          <p:nvPr>
            <p:ph type="sldNum" sz="quarter" idx="5"/>
          </p:nvPr>
        </p:nvSpPr>
        <p:spPr/>
        <p:txBody>
          <a:bodyPr/>
          <a:lstStyle/>
          <a:p>
            <a:fld id="{F2C5D2A0-A42D-4FF9-A970-419ACDEFDAF8}" type="slidenum">
              <a:rPr lang="en-US" smtClean="0"/>
              <a:t>2</a:t>
            </a:fld>
            <a:endParaRPr lang="en-US"/>
          </a:p>
        </p:txBody>
      </p:sp>
    </p:spTree>
    <p:extLst>
      <p:ext uri="{BB962C8B-B14F-4D97-AF65-F5344CB8AC3E}">
        <p14:creationId xmlns:p14="http://schemas.microsoft.com/office/powerpoint/2010/main" val="19198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sz="1200" dirty="0"/>
              <a:t>Playbooks are the files where Ansible code is written. Playbooks are written in YAML format. Playbooks are one of the core features of Ansible and tell Ansible what to execute.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Ansible uses YAML syntax for expressing Ansible playbooks because it is very easy for humans to understand, read and write than other common data formats like XML or JSON.</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Each playbook is an aggregation of one or more plays in it. Playbooks are structured using plays. There can be more than one play inside a playbook.</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 hosts: dev</a:t>
            </a:r>
          </a:p>
          <a:p>
            <a:pPr eaLnBrk="1" fontAlgn="auto" hangingPunct="1">
              <a:spcAft>
                <a:spcPts val="0"/>
              </a:spcAft>
              <a:buFont typeface="Wingdings" panose="05000000000000000000" pitchFamily="2" charset="2"/>
              <a:buNone/>
              <a:defRPr/>
            </a:pPr>
            <a:r>
              <a:rPr lang="en-US" sz="1200" dirty="0"/>
              <a:t>  become: true</a:t>
            </a:r>
          </a:p>
          <a:p>
            <a:pPr eaLnBrk="1" fontAlgn="auto" hangingPunct="1">
              <a:spcAft>
                <a:spcPts val="0"/>
              </a:spcAft>
              <a:buFont typeface="Wingdings" panose="05000000000000000000" pitchFamily="2" charset="2"/>
              <a:buNone/>
              <a:defRPr/>
            </a:pPr>
            <a:r>
              <a:rPr lang="en-US" sz="1200" dirty="0"/>
              <a:t>  </a:t>
            </a:r>
            <a:r>
              <a:rPr lang="en-US" sz="1200" dirty="0" err="1"/>
              <a:t>become_user</a:t>
            </a:r>
            <a:r>
              <a:rPr lang="en-US" sz="1200" dirty="0"/>
              <a:t>: root</a:t>
            </a:r>
          </a:p>
          <a:p>
            <a:pPr eaLnBrk="1" fontAlgn="auto" hangingPunct="1">
              <a:spcAft>
                <a:spcPts val="0"/>
              </a:spcAft>
              <a:buFont typeface="Wingdings" panose="05000000000000000000" pitchFamily="2" charset="2"/>
              <a:buNone/>
              <a:defRPr/>
            </a:pPr>
            <a:r>
              <a:rPr lang="en-US" sz="1200" dirty="0"/>
              <a:t>  tasks:</a:t>
            </a:r>
          </a:p>
          <a:p>
            <a:pPr eaLnBrk="1" fontAlgn="auto" hangingPunct="1">
              <a:spcAft>
                <a:spcPts val="0"/>
              </a:spcAft>
              <a:buFont typeface="Wingdings" panose="05000000000000000000" pitchFamily="2" charset="2"/>
              <a:buNone/>
              <a:defRPr/>
            </a:pPr>
            <a:r>
              <a:rPr lang="en-US" sz="1200" dirty="0"/>
              <a:t>    - name: run the script</a:t>
            </a:r>
          </a:p>
          <a:p>
            <a:pPr eaLnBrk="1" fontAlgn="auto" hangingPunct="1">
              <a:spcAft>
                <a:spcPts val="0"/>
              </a:spcAft>
              <a:buFont typeface="Wingdings" panose="05000000000000000000" pitchFamily="2" charset="2"/>
              <a:buNone/>
              <a:defRPr/>
            </a:pPr>
            <a:r>
              <a:rPr lang="en-US" sz="1200" dirty="0"/>
              <a:t>      script: /home/sverma/ansible/scr.sh</a:t>
            </a:r>
          </a:p>
          <a:p>
            <a:pPr eaLnBrk="1" fontAlgn="auto" hangingPunct="1">
              <a:spcAft>
                <a:spcPts val="0"/>
              </a:spcAft>
              <a:buFont typeface="Wingdings" panose="05000000000000000000" pitchFamily="2" charset="2"/>
              <a:buNone/>
              <a:defRPr/>
            </a:pPr>
            <a:r>
              <a:rPr lang="en-US" sz="1200" dirty="0"/>
              <a:t>      when: </a:t>
            </a:r>
            <a:r>
              <a:rPr lang="en-US" sz="1200" dirty="0" err="1"/>
              <a:t>ansible_distribution</a:t>
            </a:r>
            <a:r>
              <a:rPr lang="en-US" sz="1200" dirty="0"/>
              <a:t> == "RedHat" and </a:t>
            </a:r>
            <a:r>
              <a:rPr lang="en-US" sz="1200" dirty="0" err="1"/>
              <a:t>ansible_distribution_major_version</a:t>
            </a:r>
            <a:r>
              <a:rPr lang="en-US" sz="1200" dirty="0"/>
              <a:t> == '7’</a:t>
            </a:r>
          </a:p>
          <a:p>
            <a:r>
              <a:rPr lang="en-US" dirty="0"/>
              <a:t>===============================================================</a:t>
            </a:r>
          </a:p>
        </p:txBody>
      </p:sp>
      <p:sp>
        <p:nvSpPr>
          <p:cNvPr id="4" name="Slide Number Placeholder 3"/>
          <p:cNvSpPr>
            <a:spLocks noGrp="1"/>
          </p:cNvSpPr>
          <p:nvPr>
            <p:ph type="sldNum" sz="quarter" idx="5"/>
          </p:nvPr>
        </p:nvSpPr>
        <p:spPr/>
        <p:txBody>
          <a:bodyPr/>
          <a:lstStyle/>
          <a:p>
            <a:fld id="{F2C5D2A0-A42D-4FF9-A970-419ACDEFDAF8}" type="slidenum">
              <a:rPr lang="en-US" smtClean="0"/>
              <a:t>23</a:t>
            </a:fld>
            <a:endParaRPr lang="en-US"/>
          </a:p>
        </p:txBody>
      </p:sp>
    </p:spTree>
    <p:extLst>
      <p:ext uri="{BB962C8B-B14F-4D97-AF65-F5344CB8AC3E}">
        <p14:creationId xmlns:p14="http://schemas.microsoft.com/office/powerpoint/2010/main" val="1397048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are instant rules available on </a:t>
            </a:r>
            <a:r>
              <a:rPr lang="en-US" dirty="0" err="1"/>
              <a:t>Ansible</a:t>
            </a:r>
            <a:r>
              <a:rPr lang="en-US" dirty="0"/>
              <a:t> galaxy .</a:t>
            </a:r>
          </a:p>
          <a:p>
            <a:endParaRPr lang="en-US" dirty="0"/>
          </a:p>
          <a:p>
            <a:r>
              <a:rPr lang="en-US" dirty="0"/>
              <a:t>Playbooks can be transformed into roles which are more effective and reusable.</a:t>
            </a:r>
          </a:p>
          <a:p>
            <a:r>
              <a:rPr lang="en-US" baseline="0" dirty="0"/>
              <a:t>  </a:t>
            </a:r>
            <a:r>
              <a:rPr lang="en-US" baseline="0" dirty="0" err="1"/>
              <a:t>mkdir</a:t>
            </a:r>
            <a:r>
              <a:rPr lang="en-US" baseline="0" dirty="0"/>
              <a:t> files handlers meta tasks </a:t>
            </a:r>
            <a:r>
              <a:rPr lang="en-US" baseline="0" dirty="0" err="1"/>
              <a:t>vars</a:t>
            </a:r>
            <a:endParaRPr lang="en-US" baseline="0" dirty="0"/>
          </a:p>
          <a:p>
            <a:endParaRPr lang="en-US" baseline="0" dirty="0"/>
          </a:p>
          <a:p>
            <a:endParaRPr lang="en-US" baseline="0" dirty="0"/>
          </a:p>
          <a:p>
            <a:endParaRPr lang="en-US" baseline="0" dirty="0"/>
          </a:p>
          <a:p>
            <a:r>
              <a:rPr lang="en-US" baseline="0" dirty="0"/>
              <a:t>  </a:t>
            </a:r>
            <a:r>
              <a:rPr lang="en-US" baseline="0" dirty="0" err="1"/>
              <a:t>sudo</a:t>
            </a:r>
            <a:r>
              <a:rPr lang="en-US" baseline="0" dirty="0"/>
              <a:t> </a:t>
            </a:r>
            <a:r>
              <a:rPr lang="en-US" baseline="0" dirty="0" err="1"/>
              <a:t>ansible</a:t>
            </a:r>
            <a:r>
              <a:rPr lang="en-US" baseline="0" dirty="0"/>
              <a:t>-galaxy install --roles-path /</a:t>
            </a:r>
            <a:r>
              <a:rPr lang="en-US" baseline="0" dirty="0" err="1"/>
              <a:t>etc</a:t>
            </a:r>
            <a:r>
              <a:rPr lang="en-US" baseline="0" dirty="0"/>
              <a:t>/</a:t>
            </a:r>
            <a:r>
              <a:rPr lang="en-US" baseline="0" dirty="0" err="1"/>
              <a:t>ansible</a:t>
            </a:r>
            <a:r>
              <a:rPr lang="en-US" baseline="0" dirty="0"/>
              <a:t>/roles </a:t>
            </a:r>
            <a:r>
              <a:rPr lang="en-US" baseline="0" dirty="0" err="1"/>
              <a:t>geerlingguy</a:t>
            </a:r>
            <a:r>
              <a:rPr lang="en-US" baseline="0" dirty="0"/>
              <a:t> </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24</a:t>
            </a:fld>
            <a:endParaRPr lang="en-US"/>
          </a:p>
        </p:txBody>
      </p:sp>
    </p:spTree>
    <p:extLst>
      <p:ext uri="{BB962C8B-B14F-4D97-AF65-F5344CB8AC3E}">
        <p14:creationId xmlns:p14="http://schemas.microsoft.com/office/powerpoint/2010/main" val="404673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yum install python python-pip –y </a:t>
            </a:r>
          </a:p>
          <a:p>
            <a:r>
              <a:rPr lang="en-US" dirty="0"/>
              <a:t> pip install </a:t>
            </a:r>
            <a:r>
              <a:rPr lang="en-US" dirty="0" err="1"/>
              <a:t>ansible</a:t>
            </a:r>
            <a:r>
              <a:rPr lang="en-US" dirty="0"/>
              <a:t>  or </a:t>
            </a:r>
            <a:r>
              <a:rPr lang="en-US" sz="1200" b="0" i="0" kern="1200" dirty="0" err="1">
                <a:solidFill>
                  <a:schemeClr val="tx1"/>
                </a:solidFill>
                <a:effectLst/>
                <a:latin typeface="+mn-lt"/>
                <a:ea typeface="+mn-ea"/>
                <a:cs typeface="+mn-cs"/>
              </a:rPr>
              <a:t>sudo</a:t>
            </a:r>
            <a:r>
              <a:rPr lang="en-US" sz="1200" b="0" i="0" kern="1200" dirty="0">
                <a:solidFill>
                  <a:schemeClr val="tx1"/>
                </a:solidFill>
                <a:effectLst/>
                <a:latin typeface="+mn-lt"/>
                <a:ea typeface="+mn-ea"/>
                <a:cs typeface="+mn-cs"/>
              </a:rPr>
              <a:t> amazon-</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-extras install ansible2</a:t>
            </a:r>
            <a:endParaRPr lang="en-US" dirty="0"/>
          </a:p>
          <a:p>
            <a:r>
              <a:rPr lang="en-US" dirty="0"/>
              <a:t> </a:t>
            </a:r>
            <a:r>
              <a:rPr lang="en-US" dirty="0" err="1"/>
              <a:t>ansible</a:t>
            </a:r>
            <a:r>
              <a:rPr lang="en-US" dirty="0"/>
              <a:t> --version</a:t>
            </a:r>
          </a:p>
          <a:p>
            <a:r>
              <a:rPr lang="en-US" dirty="0"/>
              <a:t> python --version</a:t>
            </a:r>
          </a:p>
          <a:p>
            <a:r>
              <a:rPr lang="en-US" dirty="0"/>
              <a:t> </a:t>
            </a:r>
            <a:r>
              <a:rPr lang="en-US" dirty="0" err="1"/>
              <a:t>mkdir</a:t>
            </a:r>
            <a:r>
              <a:rPr lang="en-US" dirty="0"/>
              <a:t> /</a:t>
            </a:r>
            <a:r>
              <a:rPr lang="en-US" dirty="0" err="1"/>
              <a:t>etc</a:t>
            </a:r>
            <a:r>
              <a:rPr lang="en-US" dirty="0"/>
              <a:t>/</a:t>
            </a:r>
            <a:r>
              <a:rPr lang="en-US" dirty="0" err="1"/>
              <a:t>ansible</a:t>
            </a:r>
            <a:endParaRPr lang="en-US" dirty="0"/>
          </a:p>
          <a:p>
            <a:r>
              <a:rPr lang="en-US" dirty="0"/>
              <a:t> </a:t>
            </a:r>
            <a:r>
              <a:rPr lang="en-US" dirty="0" err="1"/>
              <a:t>useradd</a:t>
            </a:r>
            <a:r>
              <a:rPr lang="en-US" dirty="0"/>
              <a:t> </a:t>
            </a:r>
            <a:r>
              <a:rPr lang="en-US" dirty="0" err="1"/>
              <a:t>ansadmin</a:t>
            </a:r>
            <a:endParaRPr lang="en-US" dirty="0"/>
          </a:p>
          <a:p>
            <a:r>
              <a:rPr lang="en-US" dirty="0"/>
              <a:t> </a:t>
            </a:r>
            <a:r>
              <a:rPr lang="en-US" dirty="0" err="1"/>
              <a:t>passwd</a:t>
            </a:r>
            <a:r>
              <a:rPr lang="en-US" dirty="0"/>
              <a:t> </a:t>
            </a:r>
            <a:r>
              <a:rPr lang="en-US" dirty="0" err="1"/>
              <a:t>ansadmin</a:t>
            </a:r>
            <a:endParaRPr lang="en-US" dirty="0"/>
          </a:p>
          <a:p>
            <a:r>
              <a:rPr lang="en-US" dirty="0"/>
              <a:t> </a:t>
            </a:r>
            <a:r>
              <a:rPr lang="en-US" dirty="0" err="1"/>
              <a:t>visudo</a:t>
            </a:r>
            <a:r>
              <a:rPr lang="en-US" dirty="0"/>
              <a:t> </a:t>
            </a:r>
          </a:p>
          <a:p>
            <a:r>
              <a:rPr lang="en-US" dirty="0"/>
              <a:t> shift + G  -- &gt; end of file</a:t>
            </a:r>
          </a:p>
          <a:p>
            <a:r>
              <a:rPr lang="en-US" dirty="0"/>
              <a:t> </a:t>
            </a:r>
            <a:r>
              <a:rPr lang="en-US" dirty="0" err="1"/>
              <a:t>ansadmin</a:t>
            </a:r>
            <a:r>
              <a:rPr lang="en-US" baseline="0" dirty="0"/>
              <a:t>    ALL(ALL)    NOPASSWD: ALL -- &gt; Will not always ask for password now </a:t>
            </a:r>
          </a:p>
          <a:p>
            <a:r>
              <a:rPr lang="en-US" baseline="0" dirty="0"/>
              <a:t> install </a:t>
            </a:r>
            <a:r>
              <a:rPr lang="en-US" baseline="0" dirty="0" err="1"/>
              <a:t>docker</a:t>
            </a:r>
            <a:r>
              <a:rPr lang="en-US" baseline="0" dirty="0"/>
              <a:t> here in this machine too -- &gt; yum install </a:t>
            </a:r>
            <a:r>
              <a:rPr lang="en-US" baseline="0" dirty="0" err="1"/>
              <a:t>docker</a:t>
            </a:r>
            <a:r>
              <a:rPr lang="en-US" baseline="0" dirty="0"/>
              <a:t> </a:t>
            </a:r>
          </a:p>
          <a:p>
            <a:r>
              <a:rPr lang="en-US" baseline="0" dirty="0"/>
              <a:t> service </a:t>
            </a:r>
            <a:r>
              <a:rPr lang="en-US" baseline="0" dirty="0" err="1"/>
              <a:t>docker</a:t>
            </a:r>
            <a:r>
              <a:rPr lang="en-US" baseline="0" dirty="0"/>
              <a:t> start </a:t>
            </a:r>
          </a:p>
          <a:p>
            <a:r>
              <a:rPr lang="en-US" baseline="0" dirty="0"/>
              <a:t> add </a:t>
            </a:r>
            <a:r>
              <a:rPr lang="en-US" baseline="0" dirty="0" err="1"/>
              <a:t>ansadmin</a:t>
            </a:r>
            <a:r>
              <a:rPr lang="en-US" baseline="0" dirty="0"/>
              <a:t> to Docker group -- &gt; </a:t>
            </a:r>
            <a:r>
              <a:rPr lang="en-US" baseline="0" dirty="0" err="1"/>
              <a:t>usermod</a:t>
            </a:r>
            <a:r>
              <a:rPr lang="en-US" baseline="0" dirty="0"/>
              <a:t> –</a:t>
            </a:r>
            <a:r>
              <a:rPr lang="en-US" baseline="0" dirty="0" err="1"/>
              <a:t>aG</a:t>
            </a:r>
            <a:r>
              <a:rPr lang="en-US" baseline="0" dirty="0"/>
              <a:t> </a:t>
            </a:r>
            <a:r>
              <a:rPr lang="en-US" baseline="0" dirty="0" err="1"/>
              <a:t>docker</a:t>
            </a:r>
            <a:r>
              <a:rPr lang="en-US" baseline="0" dirty="0"/>
              <a:t> </a:t>
            </a:r>
            <a:r>
              <a:rPr lang="en-US" baseline="0" dirty="0" err="1"/>
              <a:t>ansadmin</a:t>
            </a:r>
            <a:r>
              <a:rPr lang="en-US" baseline="0" dirty="0"/>
              <a:t> </a:t>
            </a:r>
          </a:p>
          <a:p>
            <a:r>
              <a:rPr lang="en-US" baseline="0" dirty="0"/>
              <a:t> vi /</a:t>
            </a:r>
            <a:r>
              <a:rPr lang="en-US" baseline="0" dirty="0" err="1"/>
              <a:t>etc</a:t>
            </a:r>
            <a:r>
              <a:rPr lang="en-US" baseline="0" dirty="0"/>
              <a:t>/</a:t>
            </a:r>
            <a:r>
              <a:rPr lang="en-US" baseline="0" dirty="0" err="1"/>
              <a:t>ssh</a:t>
            </a:r>
            <a:r>
              <a:rPr lang="en-US" baseline="0" dirty="0"/>
              <a:t>/</a:t>
            </a:r>
            <a:r>
              <a:rPr lang="en-US" baseline="0" dirty="0" err="1"/>
              <a:t>sshd_config</a:t>
            </a:r>
            <a:r>
              <a:rPr lang="en-US" baseline="0" dirty="0"/>
              <a:t>   -- &gt; password authentication yes -- &gt; service </a:t>
            </a:r>
            <a:r>
              <a:rPr lang="en-US" baseline="0" dirty="0" err="1"/>
              <a:t>sshd</a:t>
            </a:r>
            <a:r>
              <a:rPr lang="en-US" baseline="0" dirty="0"/>
              <a:t> reload </a:t>
            </a:r>
          </a:p>
          <a:p>
            <a:r>
              <a:rPr lang="en-US" baseline="0" dirty="0"/>
              <a:t> </a:t>
            </a:r>
          </a:p>
          <a:p>
            <a:r>
              <a:rPr lang="en-US" baseline="0" dirty="0"/>
              <a:t>  </a:t>
            </a:r>
            <a:r>
              <a:rPr lang="en-US" baseline="0" dirty="0" err="1"/>
              <a:t>su</a:t>
            </a:r>
            <a:r>
              <a:rPr lang="en-US" baseline="0" dirty="0"/>
              <a:t> </a:t>
            </a:r>
            <a:r>
              <a:rPr lang="en-US" baseline="0" dirty="0" err="1"/>
              <a:t>ansadmin</a:t>
            </a:r>
            <a:r>
              <a:rPr lang="en-US" baseline="0" dirty="0"/>
              <a:t> -- &gt; ssh-</a:t>
            </a:r>
            <a:r>
              <a:rPr lang="en-US" baseline="0" dirty="0" err="1"/>
              <a:t>keygen</a:t>
            </a:r>
            <a:r>
              <a:rPr lang="en-US" baseline="0" dirty="0"/>
              <a:t>  </a:t>
            </a:r>
            <a:r>
              <a:rPr lang="en-US" baseline="0" dirty="0">
                <a:sym typeface="Wingdings" panose="05000000000000000000" pitchFamily="2" charset="2"/>
              </a:rPr>
              <a:t>-- &gt;  ssh-copy-id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and  ssh-copy-id  localhost-- check ssh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 exit </a:t>
            </a:r>
          </a:p>
          <a:p>
            <a:r>
              <a:rPr lang="en-US" baseline="0" dirty="0">
                <a:sym typeface="Wingdings" panose="05000000000000000000" pitchFamily="2" charset="2"/>
              </a:rPr>
              <a:t>  now as </a:t>
            </a:r>
            <a:r>
              <a:rPr lang="en-US" baseline="0" dirty="0" err="1">
                <a:sym typeface="Wingdings" panose="05000000000000000000" pitchFamily="2" charset="2"/>
              </a:rPr>
              <a:t>ansadmin</a:t>
            </a:r>
            <a:r>
              <a:rPr lang="en-US" baseline="0" dirty="0">
                <a:sym typeface="Wingdings" panose="05000000000000000000" pitchFamily="2" charset="2"/>
              </a:rPr>
              <a:t> only -- &gt;  cd /</a:t>
            </a:r>
            <a:r>
              <a:rPr lang="en-US" baseline="0" dirty="0" err="1">
                <a:sym typeface="Wingdings" panose="05000000000000000000" pitchFamily="2" charset="2"/>
              </a:rPr>
              <a:t>etc</a:t>
            </a:r>
            <a:r>
              <a:rPr lang="en-US" baseline="0" dirty="0">
                <a:sym typeface="Wingdings" panose="05000000000000000000" pitchFamily="2" charset="2"/>
              </a:rPr>
              <a:t>/</a:t>
            </a:r>
            <a:r>
              <a:rPr lang="en-US" baseline="0" dirty="0" err="1">
                <a:sym typeface="Wingdings" panose="05000000000000000000" pitchFamily="2" charset="2"/>
              </a:rPr>
              <a:t>ansible</a:t>
            </a:r>
            <a:r>
              <a:rPr lang="en-US" baseline="0" dirty="0">
                <a:sym typeface="Wingdings" panose="05000000000000000000" pitchFamily="2" charset="2"/>
              </a:rPr>
              <a:t> -- &gt; </a:t>
            </a:r>
            <a:r>
              <a:rPr lang="en-US" baseline="0" dirty="0" err="1">
                <a:sym typeface="Wingdings" panose="05000000000000000000" pitchFamily="2" charset="2"/>
              </a:rPr>
              <a:t>sudo</a:t>
            </a:r>
            <a:r>
              <a:rPr lang="en-US" baseline="0" dirty="0">
                <a:sym typeface="Wingdings" panose="05000000000000000000" pitchFamily="2" charset="2"/>
              </a:rPr>
              <a:t> vi  hosts -- &gt; add </a:t>
            </a:r>
            <a:r>
              <a:rPr lang="en-US" baseline="0" dirty="0" err="1">
                <a:sym typeface="Wingdings" panose="05000000000000000000" pitchFamily="2" charset="2"/>
              </a:rPr>
              <a:t>pvt</a:t>
            </a:r>
            <a:r>
              <a:rPr lang="en-US" baseline="0" dirty="0">
                <a:sym typeface="Wingdings" panose="05000000000000000000" pitchFamily="2" charset="2"/>
              </a:rPr>
              <a:t> </a:t>
            </a:r>
            <a:r>
              <a:rPr lang="en-US" baseline="0" dirty="0" err="1">
                <a:sym typeface="Wingdings" panose="05000000000000000000" pitchFamily="2" charset="2"/>
              </a:rPr>
              <a: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and local host  </a:t>
            </a:r>
          </a:p>
          <a:p>
            <a:r>
              <a:rPr lang="en-US" baseline="0" dirty="0">
                <a:sym typeface="Wingdings" panose="05000000000000000000" pitchFamily="2" charset="2"/>
              </a:rPr>
              <a:t>  check == &gt; </a:t>
            </a:r>
            <a:r>
              <a:rPr lang="en-US" baseline="0" dirty="0" err="1">
                <a:sym typeface="Wingdings" panose="05000000000000000000" pitchFamily="2" charset="2"/>
              </a:rPr>
              <a:t>ansible</a:t>
            </a:r>
            <a:r>
              <a:rPr lang="en-US" baseline="0" dirty="0">
                <a:sym typeface="Wingdings" panose="05000000000000000000" pitchFamily="2" charset="2"/>
              </a:rPr>
              <a:t> –m ping </a:t>
            </a:r>
            <a:endParaRPr lang="en-US" baseline="0" dirty="0"/>
          </a:p>
          <a:p>
            <a:endParaRPr lang="en-US" baseline="0" dirty="0"/>
          </a:p>
          <a:p>
            <a:endParaRPr lang="en-US" baseline="0" dirty="0"/>
          </a:p>
          <a:p>
            <a:r>
              <a:rPr lang="en-US" baseline="0" dirty="0"/>
              <a:t>Same set of activity must be done on </a:t>
            </a:r>
            <a:r>
              <a:rPr lang="en-US" baseline="0" dirty="0" err="1"/>
              <a:t>docker</a:t>
            </a:r>
            <a:r>
              <a:rPr lang="en-US" baseline="0" dirty="0"/>
              <a:t> machine – starting from creating </a:t>
            </a:r>
            <a:r>
              <a:rPr lang="en-US" baseline="0" dirty="0" err="1"/>
              <a:t>ansadmin</a:t>
            </a:r>
            <a:r>
              <a:rPr lang="en-US" baseline="0" dirty="0"/>
              <a:t> user </a:t>
            </a:r>
          </a:p>
          <a:p>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25</a:t>
            </a:fld>
            <a:endParaRPr lang="en-US"/>
          </a:p>
        </p:txBody>
      </p:sp>
    </p:spTree>
    <p:extLst>
      <p:ext uri="{BB962C8B-B14F-4D97-AF65-F5344CB8AC3E}">
        <p14:creationId xmlns:p14="http://schemas.microsoft.com/office/powerpoint/2010/main" val="239235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docker</a:t>
            </a:r>
            <a:r>
              <a:rPr lang="en-US" dirty="0"/>
              <a:t> tag simple-</a:t>
            </a:r>
            <a:r>
              <a:rPr lang="en-US" dirty="0" err="1"/>
              <a:t>devops</a:t>
            </a:r>
            <a:r>
              <a:rPr lang="en-US" dirty="0"/>
              <a:t>-image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push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pull  vikas24775/</a:t>
            </a:r>
            <a:r>
              <a:rPr lang="en-US" dirty="0" err="1"/>
              <a:t>vikas</a:t>
            </a:r>
            <a:r>
              <a:rPr lang="en-US" dirty="0"/>
              <a:t>-</a:t>
            </a:r>
            <a:r>
              <a:rPr lang="en-US" dirty="0" err="1"/>
              <a:t>cicd</a:t>
            </a:r>
            <a:r>
              <a:rPr lang="en-US" dirty="0"/>
              <a:t>-image</a:t>
            </a:r>
          </a:p>
          <a:p>
            <a:endParaRPr lang="en-US" dirty="0"/>
          </a:p>
          <a:p>
            <a:pPr marL="228600" indent="-228600">
              <a:buAutoNum type="arabicPeriod"/>
            </a:pPr>
            <a:r>
              <a:rPr lang="en-US" baseline="0" dirty="0"/>
              <a:t>vi create-simple-</a:t>
            </a:r>
            <a:r>
              <a:rPr lang="en-US" baseline="0" dirty="0" err="1"/>
              <a:t>devops</a:t>
            </a:r>
            <a:r>
              <a:rPr lang="en-US" baseline="0" dirty="0"/>
              <a:t>-</a:t>
            </a:r>
            <a:r>
              <a:rPr lang="en-US" baseline="0" dirty="0" err="1"/>
              <a:t>image.yml</a:t>
            </a:r>
            <a:endParaRPr lang="en-US" baseline="0" dirty="0"/>
          </a:p>
          <a:p>
            <a:pPr marL="228600" indent="-228600">
              <a:buAutoNum type="arabicPeriod"/>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a:t>
            </a:r>
            <a:r>
              <a:rPr lang="en-US" dirty="0" err="1"/>
              <a:t>docker</a:t>
            </a:r>
            <a:r>
              <a:rPr lang="en-US" dirty="0"/>
              <a:t> image using war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a:t>
            </a:r>
            <a:r>
              <a:rPr lang="en-US" dirty="0" err="1"/>
              <a:t>simple-devops-image:latest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tag to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tag simple-</a:t>
            </a:r>
            <a:r>
              <a:rPr lang="en-US" dirty="0" err="1"/>
              <a:t>devops</a:t>
            </a:r>
            <a:r>
              <a:rPr lang="en-US" dirty="0"/>
              <a:t>-image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push image to </a:t>
            </a:r>
            <a:r>
              <a:rPr lang="en-US" dirty="0" err="1"/>
              <a:t>docker</a:t>
            </a:r>
            <a:r>
              <a:rPr lang="en-US" dirty="0"/>
              <a: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push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a:t>
            </a:r>
            <a:r>
              <a:rPr lang="en-US" dirty="0" err="1"/>
              <a:t>docker</a:t>
            </a:r>
            <a:r>
              <a:rPr lang="en-US" dirty="0"/>
              <a:t> image from </a:t>
            </a:r>
            <a:r>
              <a:rPr lang="en-US" dirty="0" err="1"/>
              <a:t>ansible</a:t>
            </a:r>
            <a:r>
              <a:rPr lang="en-US" dirty="0"/>
              <a: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a:t>
            </a:r>
            <a:r>
              <a:rPr lang="en-US" dirty="0" err="1"/>
              <a:t>simple-devops-image:latest</a:t>
            </a:r>
            <a:r>
              <a:rPr lang="en-US" dirty="0"/>
              <a:t>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cp</a:t>
            </a:r>
            <a:r>
              <a:rPr lang="en-US" dirty="0"/>
              <a:t> simple-</a:t>
            </a:r>
            <a:r>
              <a:rPr lang="en-US" dirty="0" err="1"/>
              <a:t>devops</a:t>
            </a:r>
            <a:r>
              <a:rPr lang="en-US" dirty="0"/>
              <a:t>-</a:t>
            </a:r>
            <a:r>
              <a:rPr lang="en-US" dirty="0" err="1"/>
              <a:t>project.yml</a:t>
            </a:r>
            <a:r>
              <a:rPr lang="en-US" dirty="0"/>
              <a:t> 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pull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pull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26</a:t>
            </a:fld>
            <a:endParaRPr lang="en-US"/>
          </a:p>
        </p:txBody>
      </p:sp>
    </p:spTree>
    <p:extLst>
      <p:ext uri="{BB962C8B-B14F-4D97-AF65-F5344CB8AC3E}">
        <p14:creationId xmlns:p14="http://schemas.microsoft.com/office/powerpoint/2010/main" val="262058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automation -- &gt; movement of code (tested) from dev --&gt; production </a:t>
            </a:r>
          </a:p>
          <a:p>
            <a:endParaRPr lang="en-US" dirty="0"/>
          </a:p>
          <a:p>
            <a:r>
              <a:rPr lang="en-US" dirty="0"/>
              <a:t>Steps involved to deploy code changes:</a:t>
            </a:r>
          </a:p>
          <a:p>
            <a:pPr marL="228600" indent="-228600">
              <a:buAutoNum type="arabicPeriod"/>
            </a:pPr>
            <a:r>
              <a:rPr lang="en-US" dirty="0"/>
              <a:t>Remove the load balancer &amp; auto-scaling.</a:t>
            </a:r>
          </a:p>
          <a:p>
            <a:pPr marL="228600" indent="-228600">
              <a:buAutoNum type="arabicPeriod"/>
            </a:pPr>
            <a:r>
              <a:rPr lang="en-US" dirty="0"/>
              <a:t>Remove monitoring of servers.</a:t>
            </a:r>
          </a:p>
          <a:p>
            <a:pPr marL="228600" indent="-228600">
              <a:buAutoNum type="arabicPeriod"/>
            </a:pPr>
            <a:r>
              <a:rPr lang="en-US" dirty="0"/>
              <a:t>Stop the servers.</a:t>
            </a:r>
          </a:p>
          <a:p>
            <a:pPr marL="228600" indent="-228600">
              <a:buAutoNum type="arabicPeriod"/>
            </a:pPr>
            <a:r>
              <a:rPr lang="en-US" dirty="0"/>
              <a:t>deploy your change &amp; sanity check </a:t>
            </a:r>
          </a:p>
          <a:p>
            <a:pPr marL="228600" indent="-228600">
              <a:buAutoNum type="arabicPeriod"/>
            </a:pPr>
            <a:r>
              <a:rPr lang="en-US" dirty="0"/>
              <a:t>Restart the servers</a:t>
            </a:r>
          </a:p>
          <a:p>
            <a:endParaRPr lang="en-US" dirty="0"/>
          </a:p>
          <a:p>
            <a:r>
              <a:rPr lang="en-US" dirty="0"/>
              <a:t>6 min * 100 ==600mins = 10 hrs. ==&gt; shell script ==&gt; complex ==100 scripts </a:t>
            </a:r>
          </a:p>
          <a:p>
            <a:r>
              <a:rPr lang="en-US" dirty="0"/>
              <a:t>1 single ansible script[YAML] = 10 mins ===&gt; saving time (speed)</a:t>
            </a:r>
          </a:p>
          <a:p>
            <a:r>
              <a:rPr lang="en-US" dirty="0"/>
              <a:t>		              ===&gt; Automating the process (Efficiency)							              ===&gt; Human intervention (Reduced Risk)</a:t>
            </a:r>
          </a:p>
        </p:txBody>
      </p:sp>
      <p:sp>
        <p:nvSpPr>
          <p:cNvPr id="4" name="Slide Number Placeholder 3"/>
          <p:cNvSpPr>
            <a:spLocks noGrp="1"/>
          </p:cNvSpPr>
          <p:nvPr>
            <p:ph type="sldNum" sz="quarter" idx="5"/>
          </p:nvPr>
        </p:nvSpPr>
        <p:spPr/>
        <p:txBody>
          <a:bodyPr/>
          <a:lstStyle/>
          <a:p>
            <a:fld id="{F2C5D2A0-A42D-4FF9-A970-419ACDEFDAF8}" type="slidenum">
              <a:rPr lang="en-US" smtClean="0"/>
              <a:t>3</a:t>
            </a:fld>
            <a:endParaRPr lang="en-US"/>
          </a:p>
        </p:txBody>
      </p:sp>
    </p:spTree>
    <p:extLst>
      <p:ext uri="{BB962C8B-B14F-4D97-AF65-F5344CB8AC3E}">
        <p14:creationId xmlns:p14="http://schemas.microsoft.com/office/powerpoint/2010/main" val="119246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simple IT automation platform that makes your applications and systems easier to deploy.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was originally written by Michael </a:t>
            </a:r>
            <a:r>
              <a:rPr lang="en-US" altLang="en-US" sz="1200" dirty="0" err="1">
                <a:solidFill>
                  <a:schemeClr val="tx1">
                    <a:lumMod val="65000"/>
                    <a:lumOff val="35000"/>
                  </a:schemeClr>
                </a:solidFill>
                <a:latin typeface="Comic Sans MS" panose="030F0702030302020204" pitchFamily="66" charset="0"/>
                <a:cs typeface="Segoe UI" panose="020B0502040204020203" pitchFamily="34" charset="0"/>
              </a:rPr>
              <a:t>DeHaan</a:t>
            </a: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 .Developers ease into using Ansible because it is built on Python.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open-source, easy to learn, simple</a:t>
            </a:r>
            <a:r>
              <a:rPr lang="en-US" altLang="en-US" sz="1200">
                <a:solidFill>
                  <a:schemeClr val="tx1">
                    <a:lumMod val="65000"/>
                    <a:lumOff val="35000"/>
                  </a:schemeClr>
                </a:solidFill>
                <a:latin typeface="Comic Sans MS" panose="030F0702030302020204" pitchFamily="66" charset="0"/>
                <a:cs typeface="Segoe UI" panose="020B0502040204020203" pitchFamily="34" charset="0"/>
              </a:rPr>
              <a:t>, agentless, </a:t>
            </a: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and has idempotent behavior.</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It runs on many Unix-like systems and can configure both Unix-like systems as well as Microsoft Windows. </a:t>
            </a:r>
          </a:p>
          <a:p>
            <a:endParaRPr lang="en-US" sz="1100" dirty="0"/>
          </a:p>
          <a:p>
            <a:endParaRPr lang="en-US" sz="1100" dirty="0"/>
          </a:p>
          <a:p>
            <a:endParaRPr lang="en-US" sz="1100" dirty="0"/>
          </a:p>
          <a:p>
            <a:pPr eaLnBrk="1" fontAlgn="auto" hangingPunct="1">
              <a:spcAft>
                <a:spcPts val="0"/>
              </a:spcAft>
              <a:buFont typeface="Wingdings" panose="05000000000000000000" pitchFamily="2" charset="2"/>
              <a:buNone/>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5</a:t>
            </a:fld>
            <a:endParaRPr lang="en-US"/>
          </a:p>
        </p:txBody>
      </p:sp>
    </p:spTree>
    <p:extLst>
      <p:ext uri="{BB962C8B-B14F-4D97-AF65-F5344CB8AC3E}">
        <p14:creationId xmlns:p14="http://schemas.microsoft.com/office/powerpoint/2010/main" val="14778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fontAlgn="auto" latinLnBrk="0" hangingPunct="1">
              <a:spcAft>
                <a:spcPts val="0"/>
              </a:spcAft>
              <a:buFont typeface="Wingdings" panose="05000000000000000000" pitchFamily="2" charset="2"/>
              <a:buNone/>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can help you with </a:t>
            </a: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provisioning and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management, application deployment &amp; task automation as shown below:</a:t>
            </a:r>
          </a:p>
          <a:p>
            <a:pPr marL="0" indent="-171450" algn="l" defTabSz="914400" rtl="0" eaLnBrk="1" fontAlgn="auto" latinLnBrk="0" hangingPunct="1">
              <a:spcAft>
                <a:spcPts val="0"/>
              </a:spcAft>
              <a:buFont typeface="Wingdings" panose="05000000000000000000" pitchFamily="2" charset="2"/>
              <a:buChar char="ü"/>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of servers – like installing a particular application on 100 machines. Just write the playbook and automate the stuff.</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Application deployment – Number of steps to be followed to deploy an application.</a:t>
            </a: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Implementation of Infrastructure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Compatible with any platform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Secure and scalable  </a:t>
            </a:r>
          </a:p>
        </p:txBody>
      </p:sp>
      <p:sp>
        <p:nvSpPr>
          <p:cNvPr id="4" name="Slide Number Placeholder 3"/>
          <p:cNvSpPr>
            <a:spLocks noGrp="1"/>
          </p:cNvSpPr>
          <p:nvPr>
            <p:ph type="sldNum" sz="quarter" idx="5"/>
          </p:nvPr>
        </p:nvSpPr>
        <p:spPr/>
        <p:txBody>
          <a:bodyPr/>
          <a:lstStyle/>
          <a:p>
            <a:fld id="{F2C5D2A0-A42D-4FF9-A970-419ACDEFDAF8}" type="slidenum">
              <a:rPr lang="en-US" smtClean="0"/>
              <a:t>6</a:t>
            </a:fld>
            <a:endParaRPr lang="en-US"/>
          </a:p>
        </p:txBody>
      </p:sp>
    </p:spTree>
    <p:extLst>
      <p:ext uri="{BB962C8B-B14F-4D97-AF65-F5344CB8AC3E}">
        <p14:creationId xmlns:p14="http://schemas.microsoft.com/office/powerpoint/2010/main" val="323946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 – Deploy apps</a:t>
            </a:r>
          </a:p>
          <a:p>
            <a:r>
              <a:rPr lang="en-US" dirty="0"/>
              <a:t>                 -  Manage servers</a:t>
            </a:r>
          </a:p>
          <a:p>
            <a:r>
              <a:rPr lang="en-US" dirty="0"/>
              <a:t>                 -  Ease complexity</a:t>
            </a:r>
          </a:p>
          <a:p>
            <a:r>
              <a:rPr lang="en-US" dirty="0"/>
              <a:t>Accelerate – Solve once and use it many times.</a:t>
            </a:r>
          </a:p>
          <a:p>
            <a:r>
              <a:rPr lang="en-US" dirty="0"/>
              <a:t>Collaborate &amp; integrate with automation </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7</a:t>
            </a:fld>
            <a:endParaRPr lang="en-US"/>
          </a:p>
        </p:txBody>
      </p:sp>
    </p:spTree>
    <p:extLst>
      <p:ext uri="{BB962C8B-B14F-4D97-AF65-F5344CB8AC3E}">
        <p14:creationId xmlns:p14="http://schemas.microsoft.com/office/powerpoint/2010/main" val="104192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Complex Ansible Playbook:</a:t>
            </a:r>
          </a:p>
          <a:p>
            <a:r>
              <a:rPr lang="en-US" dirty="0"/>
              <a:t>============================</a:t>
            </a:r>
          </a:p>
          <a:p>
            <a:r>
              <a:rPr lang="en-US" dirty="0"/>
              <a:t> - Deploy 50 VMs on public/private cloud</a:t>
            </a:r>
          </a:p>
          <a:p>
            <a:r>
              <a:rPr lang="en-US" dirty="0"/>
              <a:t> - provision additional storage to all VM</a:t>
            </a:r>
          </a:p>
          <a:p>
            <a:r>
              <a:rPr lang="en-US" dirty="0"/>
              <a:t> - Setup cluster configuration</a:t>
            </a:r>
          </a:p>
          <a:p>
            <a:r>
              <a:rPr lang="en-US" dirty="0"/>
              <a:t> - Setup network configuration on Private VMs</a:t>
            </a:r>
          </a:p>
          <a:p>
            <a:r>
              <a:rPr lang="en-US" dirty="0"/>
              <a:t> - Configure Web Server on 20 Public VMs </a:t>
            </a:r>
          </a:p>
          <a:p>
            <a:r>
              <a:rPr lang="en-US" dirty="0"/>
              <a:t> - Configure DB server on 20 private VM</a:t>
            </a:r>
          </a:p>
          <a:p>
            <a:r>
              <a:rPr lang="en-US" dirty="0"/>
              <a:t> - setup monitoring components </a:t>
            </a:r>
          </a:p>
          <a:p>
            <a:r>
              <a:rPr lang="en-US" dirty="0"/>
              <a:t> - Install &amp; configure backup clients on VM</a:t>
            </a:r>
          </a:p>
          <a:p>
            <a:r>
              <a:rPr lang="en-US" dirty="0"/>
              <a:t> - Setup Load balancing &amp; auto scaling between web servers</a:t>
            </a:r>
          </a:p>
        </p:txBody>
      </p:sp>
      <p:sp>
        <p:nvSpPr>
          <p:cNvPr id="4" name="Slide Number Placeholder 3"/>
          <p:cNvSpPr>
            <a:spLocks noGrp="1"/>
          </p:cNvSpPr>
          <p:nvPr>
            <p:ph type="sldNum" sz="quarter" idx="5"/>
          </p:nvPr>
        </p:nvSpPr>
        <p:spPr/>
        <p:txBody>
          <a:bodyPr/>
          <a:lstStyle/>
          <a:p>
            <a:fld id="{F2C5D2A0-A42D-4FF9-A970-419ACDEFDAF8}" type="slidenum">
              <a:rPr lang="en-US" smtClean="0"/>
              <a:t>8</a:t>
            </a:fld>
            <a:endParaRPr lang="en-US"/>
          </a:p>
        </p:txBody>
      </p:sp>
    </p:spTree>
    <p:extLst>
      <p:ext uri="{BB962C8B-B14F-4D97-AF65-F5344CB8AC3E}">
        <p14:creationId xmlns:p14="http://schemas.microsoft.com/office/powerpoint/2010/main" val="395126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How will you install the software in 1 Server – Write a script or do it manually but how will you do it when it comes to 1000 servers that too it’s a daily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Consider a system admin who is managing 1000 Linux servers. So, post configuration part after server build, software patching, and application deployment is done regularly and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dirty="0"/>
              <a:t>Let’s assume there is a vulnerability related to SSH &amp; you have to figure out what is the version on each server.</a:t>
            </a:r>
          </a:p>
          <a:p>
            <a:pPr marL="228600" indent="-228600">
              <a:buAutoNum type="arabicPeriod"/>
            </a:pPr>
            <a:r>
              <a:rPr lang="en-US" dirty="0"/>
              <a:t>Stop Monitoring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Log to each server – Manually </a:t>
            </a:r>
          </a:p>
          <a:p>
            <a:pPr marL="228600" indent="-228600">
              <a:buAutoNum type="arabicPeriod"/>
            </a:pPr>
            <a:r>
              <a:rPr lang="en-US" dirty="0"/>
              <a:t>Remove instances from Load Balancer &amp; Autoscaling</a:t>
            </a:r>
          </a:p>
          <a:p>
            <a:pPr marL="228600" indent="-228600">
              <a:buAutoNum type="arabicPeriod"/>
            </a:pPr>
            <a:r>
              <a:rPr lang="en-US" dirty="0"/>
              <a:t>Stop the services running</a:t>
            </a:r>
          </a:p>
          <a:p>
            <a:pPr marL="228600" indent="-228600">
              <a:buAutoNum type="arabicPeriod"/>
            </a:pPr>
            <a:r>
              <a:rPr lang="en-US" dirty="0"/>
              <a:t>Deploy Application</a:t>
            </a:r>
          </a:p>
          <a:p>
            <a:pPr marL="228600" indent="-228600">
              <a:buAutoNum type="arabicPeriod"/>
            </a:pPr>
            <a:r>
              <a:rPr lang="en-US" dirty="0"/>
              <a:t>Check the Service status</a:t>
            </a:r>
          </a:p>
          <a:p>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9</a:t>
            </a:fld>
            <a:endParaRPr lang="en-US"/>
          </a:p>
        </p:txBody>
      </p:sp>
    </p:spTree>
    <p:extLst>
      <p:ext uri="{BB962C8B-B14F-4D97-AF65-F5344CB8AC3E}">
        <p14:creationId xmlns:p14="http://schemas.microsoft.com/office/powerpoint/2010/main" val="369500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a:t>
            </a:r>
          </a:p>
          <a:p>
            <a:pPr marL="228600" indent="-228600">
              <a:buAutoNum type="arabicPeriod"/>
            </a:pPr>
            <a:r>
              <a:rPr lang="en-US" dirty="0"/>
              <a:t>Doesn't require any agents to be installed on individual servers like pull.</a:t>
            </a:r>
          </a:p>
          <a:p>
            <a:pPr marL="228600" indent="-228600">
              <a:buAutoNum type="arabicPeriod"/>
            </a:pPr>
            <a:r>
              <a:rPr lang="en-US" dirty="0"/>
              <a:t>Changes are synchronous and changes can be implemented instantly . So, in case of failures revert is easy.</a:t>
            </a:r>
          </a:p>
          <a:p>
            <a:pPr marL="228600" indent="-228600">
              <a:buAutoNum type="arabicPeriod"/>
            </a:pPr>
            <a:endParaRPr lang="en-US" dirty="0"/>
          </a:p>
          <a:p>
            <a:pPr marL="0" indent="0">
              <a:buNone/>
            </a:pPr>
            <a:r>
              <a:rPr lang="en-US" dirty="0"/>
              <a:t>Pull:</a:t>
            </a:r>
          </a:p>
          <a:p>
            <a:pPr marL="228600" indent="-228600">
              <a:buAutoNum type="arabicPeriod"/>
            </a:pPr>
            <a:r>
              <a:rPr lang="en-US" dirty="0"/>
              <a:t>Works good with master-slave architecture where agents are needed on slave nodes.</a:t>
            </a:r>
          </a:p>
          <a:p>
            <a:pPr marL="228600" indent="-228600">
              <a:buAutoNum type="arabicPeriod"/>
            </a:pPr>
            <a:r>
              <a:rPr lang="en-US" dirty="0"/>
              <a:t>Scaling of worker nodes is easy. Hence used for Infrastructure upgradation .</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10</a:t>
            </a:fld>
            <a:endParaRPr lang="en-US"/>
          </a:p>
        </p:txBody>
      </p:sp>
    </p:spTree>
    <p:extLst>
      <p:ext uri="{BB962C8B-B14F-4D97-AF65-F5344CB8AC3E}">
        <p14:creationId xmlns:p14="http://schemas.microsoft.com/office/powerpoint/2010/main" val="323860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8/17/2023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8/17/2023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8/17/2023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6"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3" name="Subtitle 2"/>
          <p:cNvSpPr>
            <a:spLocks noGrp="1"/>
          </p:cNvSpPr>
          <p:nvPr>
            <p:ph type="subTitle" idx="1"/>
          </p:nvPr>
        </p:nvSpPr>
        <p:spPr>
          <a:xfrm>
            <a:off x="636916" y="5722374"/>
            <a:ext cx="9149349" cy="487924"/>
          </a:xfrm>
        </p:spPr>
        <p:txBody>
          <a:bodyPr>
            <a:normAutofit/>
          </a:bodyPr>
          <a:lstStyle/>
          <a:p>
            <a:r>
              <a:rPr lang="en-US"/>
              <a:t>																	vikas</a:t>
            </a:r>
            <a:endParaRPr lang="en-US" dirty="0"/>
          </a:p>
        </p:txBody>
      </p:sp>
      <p:pic>
        <p:nvPicPr>
          <p:cNvPr id="5" name="Picture 4">
            <a:extLst>
              <a:ext uri="{FF2B5EF4-FFF2-40B4-BE49-F238E27FC236}">
                <a16:creationId xmlns:a16="http://schemas.microsoft.com/office/drawing/2014/main" id="{1A76D773-0723-4105-BDC0-718164BFFA42}"/>
              </a:ext>
            </a:extLst>
          </p:cNvPr>
          <p:cNvPicPr>
            <a:picLocks noChangeAspect="1"/>
          </p:cNvPicPr>
          <p:nvPr/>
        </p:nvPicPr>
        <p:blipFill>
          <a:blip r:embed="rId4"/>
          <a:stretch>
            <a:fillRect/>
          </a:stretch>
        </p:blipFill>
        <p:spPr>
          <a:xfrm>
            <a:off x="635458" y="640081"/>
            <a:ext cx="7647206" cy="3291844"/>
          </a:xfrm>
          <a:prstGeom prst="rect">
            <a:avLst/>
          </a:prstGeom>
          <a:effectLst/>
        </p:spPr>
      </p:pic>
    </p:spTree>
    <p:extLst>
      <p:ext uri="{BB962C8B-B14F-4D97-AF65-F5344CB8AC3E}">
        <p14:creationId xmlns:p14="http://schemas.microsoft.com/office/powerpoint/2010/main" val="32102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48374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rotWithShape="1">
          <a:blip r:embed="rId8"/>
          <a:srcRect t="1316"/>
          <a:stretch/>
        </p:blipFill>
        <p:spPr>
          <a:xfrm>
            <a:off x="20" y="10"/>
            <a:ext cx="12191980" cy="6857990"/>
          </a:xfrm>
          <a:prstGeom prst="rect">
            <a:avLst/>
          </a:prstGeom>
        </p:spPr>
      </p:pic>
    </p:spTree>
    <p:extLst>
      <p:ext uri="{BB962C8B-B14F-4D97-AF65-F5344CB8AC3E}">
        <p14:creationId xmlns:p14="http://schemas.microsoft.com/office/powerpoint/2010/main" val="339642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7D51465-04D7-4B52-B934-477E4FF08FC9}"/>
              </a:ext>
            </a:extLst>
          </p:cNvPr>
          <p:cNvPicPr>
            <a:picLocks noChangeAspect="1"/>
          </p:cNvPicPr>
          <p:nvPr/>
        </p:nvPicPr>
        <p:blipFill>
          <a:blip r:embed="rId4"/>
          <a:stretch>
            <a:fillRect/>
          </a:stretch>
        </p:blipFill>
        <p:spPr>
          <a:xfrm>
            <a:off x="660482" y="480060"/>
            <a:ext cx="10871036" cy="5734473"/>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3158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449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 timeline&#10;&#10;Description automatically generated">
            <a:extLst>
              <a:ext uri="{FF2B5EF4-FFF2-40B4-BE49-F238E27FC236}">
                <a16:creationId xmlns:a16="http://schemas.microsoft.com/office/drawing/2014/main" id="{94FCECAD-8265-4973-963A-3088F70AC22C}"/>
              </a:ext>
            </a:extLst>
          </p:cNvPr>
          <p:cNvPicPr>
            <a:picLocks noChangeAspect="1"/>
          </p:cNvPicPr>
          <p:nvPr/>
        </p:nvPicPr>
        <p:blipFill rotWithShape="1">
          <a:blip r:embed="rId4"/>
          <a:srcRect r="8979"/>
          <a:stretch/>
        </p:blipFill>
        <p:spPr>
          <a:xfrm>
            <a:off x="218545" y="616570"/>
            <a:ext cx="11796113" cy="6026275"/>
          </a:xfrm>
          <a:prstGeom prst="rect">
            <a:avLst/>
          </a:prstGeom>
        </p:spPr>
      </p:pic>
      <p:sp>
        <p:nvSpPr>
          <p:cNvPr id="19" name="Rectangle 1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178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CB140A4-FCD9-4696-911E-9F493BCDDEA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3467" y="1411563"/>
            <a:ext cx="10905066" cy="40348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896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3BEEC434-6252-59E2-0E34-AE877E65587D}"/>
              </a:ext>
            </a:extLst>
          </p:cNvPr>
          <p:cNvPicPr>
            <a:picLocks noChangeAspect="1"/>
          </p:cNvPicPr>
          <p:nvPr/>
        </p:nvPicPr>
        <p:blipFill>
          <a:blip r:embed="rId3"/>
          <a:stretch>
            <a:fillRect/>
          </a:stretch>
        </p:blipFill>
        <p:spPr>
          <a:xfrm>
            <a:off x="-1" y="147998"/>
            <a:ext cx="6960359" cy="6607645"/>
          </a:xfrm>
          <a:prstGeom prst="rect">
            <a:avLst/>
          </a:prstGeom>
        </p:spPr>
      </p:pic>
      <p:pic>
        <p:nvPicPr>
          <p:cNvPr id="3" name="Picture 2">
            <a:extLst>
              <a:ext uri="{FF2B5EF4-FFF2-40B4-BE49-F238E27FC236}">
                <a16:creationId xmlns:a16="http://schemas.microsoft.com/office/drawing/2014/main" id="{E5963BBF-0774-1267-B5C4-EB8649B4DEFD}"/>
              </a:ext>
            </a:extLst>
          </p:cNvPr>
          <p:cNvPicPr>
            <a:picLocks noChangeAspect="1"/>
          </p:cNvPicPr>
          <p:nvPr/>
        </p:nvPicPr>
        <p:blipFill>
          <a:blip r:embed="rId4"/>
          <a:stretch>
            <a:fillRect/>
          </a:stretch>
        </p:blipFill>
        <p:spPr>
          <a:xfrm>
            <a:off x="7011947" y="1596789"/>
            <a:ext cx="5125462" cy="2886182"/>
          </a:xfrm>
          <a:prstGeom prst="rect">
            <a:avLst/>
          </a:prstGeom>
        </p:spPr>
      </p:pic>
    </p:spTree>
    <p:extLst>
      <p:ext uri="{BB962C8B-B14F-4D97-AF65-F5344CB8AC3E}">
        <p14:creationId xmlns:p14="http://schemas.microsoft.com/office/powerpoint/2010/main" val="278311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159E445-83D7-4F7C-8B6B-79EDEFA5F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5F419BA-1770-59C5-052B-C5A969C6D1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56799"/>
            <a:ext cx="12182556" cy="6091278"/>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1E43DD8-7DEF-4A83-A303-10947F34B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2883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2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3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0" name="Picture 3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3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3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40">
            <a:extLst>
              <a:ext uri="{FF2B5EF4-FFF2-40B4-BE49-F238E27FC236}">
                <a16:creationId xmlns:a16="http://schemas.microsoft.com/office/drawing/2014/main" id="{552CF15B-B62D-425C-826D-EDECC5BA3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2">
            <a:extLst>
              <a:ext uri="{FF2B5EF4-FFF2-40B4-BE49-F238E27FC236}">
                <a16:creationId xmlns:a16="http://schemas.microsoft.com/office/drawing/2014/main" id="{C3299DF8-AE9C-4FAD-9FFA-8EF6DD8EC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88BDCF-FA66-4854-A037-4AC6C70E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Ansible Shell Module Examples | Devops Junction">
            <a:extLst>
              <a:ext uri="{FF2B5EF4-FFF2-40B4-BE49-F238E27FC236}">
                <a16:creationId xmlns:a16="http://schemas.microsoft.com/office/drawing/2014/main" id="{290999E8-B5ED-4D5B-8AC2-8C30D25AC1C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954855" y="1051277"/>
            <a:ext cx="5014417" cy="480130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F54F5317-715A-4856-908F-8B232EB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8194CFF-1C5A-4D9A-B766-966B47E882FA}"/>
              </a:ext>
            </a:extLst>
          </p:cNvPr>
          <p:cNvPicPr>
            <a:picLocks noChangeAspect="1"/>
          </p:cNvPicPr>
          <p:nvPr/>
        </p:nvPicPr>
        <p:blipFill>
          <a:blip r:embed="rId9"/>
          <a:stretch>
            <a:fillRect/>
          </a:stretch>
        </p:blipFill>
        <p:spPr>
          <a:xfrm>
            <a:off x="745650" y="946778"/>
            <a:ext cx="5209271" cy="4102300"/>
          </a:xfrm>
          <a:prstGeom prst="rect">
            <a:avLst/>
          </a:prstGeom>
        </p:spPr>
      </p:pic>
    </p:spTree>
    <p:extLst>
      <p:ext uri="{BB962C8B-B14F-4D97-AF65-F5344CB8AC3E}">
        <p14:creationId xmlns:p14="http://schemas.microsoft.com/office/powerpoint/2010/main" val="333046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2369" y="3710667"/>
            <a:ext cx="6448425" cy="3028950"/>
          </a:xfrm>
          <a:prstGeom prst="rect">
            <a:avLst/>
          </a:prstGeom>
        </p:spPr>
      </p:pic>
      <p:pic>
        <p:nvPicPr>
          <p:cNvPr id="6" name="Picture 5"/>
          <p:cNvPicPr>
            <a:picLocks noChangeAspect="1"/>
          </p:cNvPicPr>
          <p:nvPr/>
        </p:nvPicPr>
        <p:blipFill>
          <a:blip r:embed="rId4"/>
          <a:stretch>
            <a:fillRect/>
          </a:stretch>
        </p:blipFill>
        <p:spPr>
          <a:xfrm>
            <a:off x="130632" y="300039"/>
            <a:ext cx="11936186" cy="3175244"/>
          </a:xfrm>
          <a:prstGeom prst="rect">
            <a:avLst/>
          </a:prstGeom>
        </p:spPr>
      </p:pic>
    </p:spTree>
    <p:extLst>
      <p:ext uri="{BB962C8B-B14F-4D97-AF65-F5344CB8AC3E}">
        <p14:creationId xmlns:p14="http://schemas.microsoft.com/office/powerpoint/2010/main" val="407111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33" name="Picture 103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5" name="Oval 103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7" name="Picture 103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39" name="Picture 103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41" name="Rectangle 104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3" name="Rectangle 104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The World of Software Development Life Cycle - TestProject">
            <a:extLst>
              <a:ext uri="{FF2B5EF4-FFF2-40B4-BE49-F238E27FC236}">
                <a16:creationId xmlns:a16="http://schemas.microsoft.com/office/drawing/2014/main" id="{C8D95D57-E06A-AB8D-143B-BA0BE5E2771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85015" y="643467"/>
            <a:ext cx="9021969" cy="5571066"/>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4248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352" y="141951"/>
            <a:ext cx="10099536" cy="5247500"/>
          </a:xfrm>
          <a:prstGeom prst="rect">
            <a:avLst/>
          </a:prstGeom>
        </p:spPr>
      </p:pic>
      <p:pic>
        <p:nvPicPr>
          <p:cNvPr id="5" name="Picture 4"/>
          <p:cNvPicPr>
            <a:picLocks noChangeAspect="1"/>
          </p:cNvPicPr>
          <p:nvPr/>
        </p:nvPicPr>
        <p:blipFill>
          <a:blip r:embed="rId4"/>
          <a:stretch>
            <a:fillRect/>
          </a:stretch>
        </p:blipFill>
        <p:spPr>
          <a:xfrm>
            <a:off x="118352" y="5161210"/>
            <a:ext cx="6928830" cy="1707422"/>
          </a:xfrm>
          <a:prstGeom prst="rect">
            <a:avLst/>
          </a:prstGeom>
        </p:spPr>
      </p:pic>
    </p:spTree>
    <p:extLst>
      <p:ext uri="{BB962C8B-B14F-4D97-AF65-F5344CB8AC3E}">
        <p14:creationId xmlns:p14="http://schemas.microsoft.com/office/powerpoint/2010/main" val="163771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6738" y="787937"/>
            <a:ext cx="11630734" cy="6006096"/>
          </a:xfrm>
          <a:prstGeom prst="rect">
            <a:avLst/>
          </a:prstGeom>
        </p:spPr>
      </p:pic>
    </p:spTree>
    <p:extLst>
      <p:ext uri="{BB962C8B-B14F-4D97-AF65-F5344CB8AC3E}">
        <p14:creationId xmlns:p14="http://schemas.microsoft.com/office/powerpoint/2010/main" val="3363611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2E18-5304-4B13-A86A-C56FD96C11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52CF8-712D-484A-A650-1966D4FE6D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6FFF61-3F6A-484E-A614-5A8248B95F39}"/>
              </a:ext>
            </a:extLst>
          </p:cNvPr>
          <p:cNvPicPr>
            <a:picLocks noChangeAspect="1"/>
          </p:cNvPicPr>
          <p:nvPr/>
        </p:nvPicPr>
        <p:blipFill>
          <a:blip r:embed="rId2"/>
          <a:stretch>
            <a:fillRect/>
          </a:stretch>
        </p:blipFill>
        <p:spPr>
          <a:xfrm>
            <a:off x="0" y="292789"/>
            <a:ext cx="11752099" cy="5955609"/>
          </a:xfrm>
          <a:prstGeom prst="rect">
            <a:avLst/>
          </a:prstGeom>
        </p:spPr>
      </p:pic>
    </p:spTree>
    <p:extLst>
      <p:ext uri="{BB962C8B-B14F-4D97-AF65-F5344CB8AC3E}">
        <p14:creationId xmlns:p14="http://schemas.microsoft.com/office/powerpoint/2010/main" val="36487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nsible Tutorial for Beginners: Playbook, Commands &amp;amp; Example">
            <a:extLst>
              <a:ext uri="{FF2B5EF4-FFF2-40B4-BE49-F238E27FC236}">
                <a16:creationId xmlns:a16="http://schemas.microsoft.com/office/drawing/2014/main" id="{6379B7CD-B16C-40FE-AEAE-061BC7706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962" y="0"/>
            <a:ext cx="8901734" cy="677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73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5875" y="1000125"/>
            <a:ext cx="9620250" cy="4857750"/>
          </a:xfrm>
          <a:prstGeom prst="rect">
            <a:avLst/>
          </a:prstGeom>
        </p:spPr>
      </p:pic>
    </p:spTree>
    <p:extLst>
      <p:ext uri="{BB962C8B-B14F-4D97-AF65-F5344CB8AC3E}">
        <p14:creationId xmlns:p14="http://schemas.microsoft.com/office/powerpoint/2010/main" val="156306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21739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999592"/>
            <a:ext cx="11857954" cy="4701020"/>
          </a:xfrm>
          <a:prstGeom prst="rect">
            <a:avLst/>
          </a:prstGeom>
        </p:spPr>
      </p:pic>
    </p:spTree>
    <p:extLst>
      <p:ext uri="{BB962C8B-B14F-4D97-AF65-F5344CB8AC3E}">
        <p14:creationId xmlns:p14="http://schemas.microsoft.com/office/powerpoint/2010/main" val="2491835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32C8F6-4C71-6D02-1861-905C98E50CDB}"/>
              </a:ext>
            </a:extLst>
          </p:cNvPr>
          <p:cNvPicPr>
            <a:picLocks noChangeAspect="1"/>
          </p:cNvPicPr>
          <p:nvPr/>
        </p:nvPicPr>
        <p:blipFill>
          <a:blip r:embed="rId2"/>
          <a:stretch>
            <a:fillRect/>
          </a:stretch>
        </p:blipFill>
        <p:spPr>
          <a:xfrm>
            <a:off x="2814637" y="1604962"/>
            <a:ext cx="6562725" cy="3648075"/>
          </a:xfrm>
          <a:prstGeom prst="rect">
            <a:avLst/>
          </a:prstGeom>
        </p:spPr>
      </p:pic>
    </p:spTree>
    <p:extLst>
      <p:ext uri="{BB962C8B-B14F-4D97-AF65-F5344CB8AC3E}">
        <p14:creationId xmlns:p14="http://schemas.microsoft.com/office/powerpoint/2010/main" val="53130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C02C-775B-4EF0-D67B-FFCD824EA3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244018-0A73-2ED3-E094-975489256A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9FA04C-7910-31BB-FCDF-3F280E89C3FB}"/>
              </a:ext>
            </a:extLst>
          </p:cNvPr>
          <p:cNvPicPr>
            <a:picLocks noChangeAspect="1"/>
          </p:cNvPicPr>
          <p:nvPr/>
        </p:nvPicPr>
        <p:blipFill>
          <a:blip r:embed="rId2"/>
          <a:stretch>
            <a:fillRect/>
          </a:stretch>
        </p:blipFill>
        <p:spPr>
          <a:xfrm>
            <a:off x="2414699" y="0"/>
            <a:ext cx="7362602" cy="6858000"/>
          </a:xfrm>
          <a:prstGeom prst="rect">
            <a:avLst/>
          </a:prstGeom>
        </p:spPr>
      </p:pic>
    </p:spTree>
    <p:extLst>
      <p:ext uri="{BB962C8B-B14F-4D97-AF65-F5344CB8AC3E}">
        <p14:creationId xmlns:p14="http://schemas.microsoft.com/office/powerpoint/2010/main" val="4217254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65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26A5E5-88E3-0D0F-0B1D-E44CA2D9B5CA}"/>
              </a:ext>
            </a:extLst>
          </p:cNvPr>
          <p:cNvPicPr>
            <a:picLocks noChangeAspect="1"/>
          </p:cNvPicPr>
          <p:nvPr/>
        </p:nvPicPr>
        <p:blipFill>
          <a:blip r:embed="rId7"/>
          <a:stretch>
            <a:fillRect/>
          </a:stretch>
        </p:blipFill>
        <p:spPr>
          <a:xfrm>
            <a:off x="643467" y="1234355"/>
            <a:ext cx="10905066" cy="4389289"/>
          </a:xfrm>
          <a:prstGeom prst="rect">
            <a:avLst/>
          </a:prstGeom>
        </p:spPr>
      </p:pic>
    </p:spTree>
    <p:extLst>
      <p:ext uri="{BB962C8B-B14F-4D97-AF65-F5344CB8AC3E}">
        <p14:creationId xmlns:p14="http://schemas.microsoft.com/office/powerpoint/2010/main" val="34052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ICD Pipeline">
            <a:extLst>
              <a:ext uri="{FF2B5EF4-FFF2-40B4-BE49-F238E27FC236}">
                <a16:creationId xmlns:a16="http://schemas.microsoft.com/office/drawing/2014/main" id="{B8F90F1C-0A4F-379B-7150-E9C23BBDF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563"/>
            <a:ext cx="12192000"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09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057" name="Picture 205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9" name="Picture 205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1" name="Oval 206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63" name="Picture 206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65" name="Picture 206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67" name="Rectangle 206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9" name="Rectangle 206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DevOps CI/CD pipeline tutorial part 1">
            <a:extLst>
              <a:ext uri="{FF2B5EF4-FFF2-40B4-BE49-F238E27FC236}">
                <a16:creationId xmlns:a16="http://schemas.microsoft.com/office/drawing/2014/main" id="{54FE05A6-7DED-31A9-E055-88F00DB60B0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3467" y="1107414"/>
            <a:ext cx="10905066" cy="4643172"/>
          </a:xfrm>
          <a:prstGeom prst="rect">
            <a:avLst/>
          </a:prstGeom>
          <a:noFill/>
          <a:extLst>
            <a:ext uri="{909E8E84-426E-40DD-AFC4-6F175D3DCCD1}">
              <a14:hiddenFill xmlns:a14="http://schemas.microsoft.com/office/drawing/2010/main">
                <a:solidFill>
                  <a:srgbClr val="FFFFFF"/>
                </a:solidFill>
              </a14:hiddenFill>
            </a:ext>
          </a:extLst>
        </p:spPr>
      </p:pic>
      <p:sp>
        <p:nvSpPr>
          <p:cNvPr id="2071" name="Rectangle 207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590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1355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202530" cy="6858000"/>
          </a:xfrm>
          <a:prstGeom prst="rect">
            <a:avLst/>
          </a:prstGeom>
        </p:spPr>
      </p:pic>
    </p:spTree>
    <p:extLst>
      <p:ext uri="{BB962C8B-B14F-4D97-AF65-F5344CB8AC3E}">
        <p14:creationId xmlns:p14="http://schemas.microsoft.com/office/powerpoint/2010/main" val="86781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87682" cy="6858000"/>
          </a:xfrm>
          <a:prstGeom prst="rect">
            <a:avLst/>
          </a:prstGeom>
        </p:spPr>
      </p:pic>
    </p:spTree>
    <p:extLst>
      <p:ext uri="{BB962C8B-B14F-4D97-AF65-F5344CB8AC3E}">
        <p14:creationId xmlns:p14="http://schemas.microsoft.com/office/powerpoint/2010/main" val="123980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106489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68D0FA04-C761-4839-8468-09B235F27D6D}"/>
              </a:ext>
            </a:extLst>
          </p:cNvPr>
          <p:cNvPicPr>
            <a:picLocks noChangeAspect="1"/>
          </p:cNvPicPr>
          <p:nvPr/>
        </p:nvPicPr>
        <p:blipFill rotWithShape="1">
          <a:blip r:embed="rId8"/>
          <a:srcRect t="2174"/>
          <a:stretch/>
        </p:blipFill>
        <p:spPr>
          <a:xfrm>
            <a:off x="20" y="10"/>
            <a:ext cx="12191980" cy="6857990"/>
          </a:xfrm>
          <a:prstGeom prst="rect">
            <a:avLst/>
          </a:prstGeom>
        </p:spPr>
      </p:pic>
    </p:spTree>
    <p:extLst>
      <p:ext uri="{BB962C8B-B14F-4D97-AF65-F5344CB8AC3E}">
        <p14:creationId xmlns:p14="http://schemas.microsoft.com/office/powerpoint/2010/main" val="536207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3730</TotalTime>
  <Words>2518</Words>
  <Application>Microsoft Office PowerPoint</Application>
  <PresentationFormat>Widescreen</PresentationFormat>
  <Paragraphs>348</Paragraphs>
  <Slides>29</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Century Gothic</vt:lpstr>
      <vt:lpstr>Comic Sans MS</vt:lpstr>
      <vt:lpstr>sfmono-regular</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Vikas, Kumar</dc:creator>
  <cp:lastModifiedBy>Vikas, Kumar</cp:lastModifiedBy>
  <cp:revision>88</cp:revision>
  <dcterms:created xsi:type="dcterms:W3CDTF">2021-04-26T06:58:57Z</dcterms:created>
  <dcterms:modified xsi:type="dcterms:W3CDTF">2023-08-17T12:15:56Z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2021-09-13T08:16:44Z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1a6dbbb2-b613-461f-b7a8-97831bda584d</vt:lpwstr>
  </property>
  <property fmtid="{D5CDD505-2E9C-101B-9397-08002B2CF9AE}" pid="8" name="MSIP_Label_ea60d57e-af5b-4752-ac57-3e4f28ca11dc_ContentBits">
    <vt:lpwstr>0</vt:lpwstr>
  </property>
</Properties>
</file>